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 id="2147483684" r:id="rId4"/>
  </p:sldMasterIdLst>
  <p:notesMasterIdLst>
    <p:notesMasterId r:id="rId55"/>
  </p:notesMasterIdLst>
  <p:sldIdLst>
    <p:sldId id="256" r:id="rId5"/>
    <p:sldId id="399" r:id="rId6"/>
    <p:sldId id="257" r:id="rId7"/>
    <p:sldId id="400" r:id="rId8"/>
    <p:sldId id="324" r:id="rId9"/>
    <p:sldId id="342" r:id="rId10"/>
    <p:sldId id="445" r:id="rId11"/>
    <p:sldId id="446" r:id="rId12"/>
    <p:sldId id="475" r:id="rId13"/>
    <p:sldId id="476" r:id="rId14"/>
    <p:sldId id="477" r:id="rId15"/>
    <p:sldId id="478" r:id="rId16"/>
    <p:sldId id="479" r:id="rId17"/>
    <p:sldId id="480" r:id="rId18"/>
    <p:sldId id="481" r:id="rId19"/>
    <p:sldId id="482" r:id="rId20"/>
    <p:sldId id="483" r:id="rId21"/>
    <p:sldId id="447" r:id="rId22"/>
    <p:sldId id="448" r:id="rId23"/>
    <p:sldId id="454" r:id="rId24"/>
    <p:sldId id="455" r:id="rId25"/>
    <p:sldId id="456" r:id="rId26"/>
    <p:sldId id="457" r:id="rId27"/>
    <p:sldId id="458" r:id="rId28"/>
    <p:sldId id="460" r:id="rId29"/>
    <p:sldId id="459" r:id="rId30"/>
    <p:sldId id="461" r:id="rId31"/>
    <p:sldId id="462" r:id="rId32"/>
    <p:sldId id="463" r:id="rId33"/>
    <p:sldId id="464" r:id="rId34"/>
    <p:sldId id="465" r:id="rId35"/>
    <p:sldId id="466" r:id="rId36"/>
    <p:sldId id="467" r:id="rId37"/>
    <p:sldId id="468" r:id="rId38"/>
    <p:sldId id="469" r:id="rId39"/>
    <p:sldId id="470" r:id="rId40"/>
    <p:sldId id="471" r:id="rId41"/>
    <p:sldId id="472" r:id="rId42"/>
    <p:sldId id="473" r:id="rId43"/>
    <p:sldId id="474" r:id="rId44"/>
    <p:sldId id="449" r:id="rId45"/>
    <p:sldId id="450" r:id="rId46"/>
    <p:sldId id="451" r:id="rId47"/>
    <p:sldId id="452" r:id="rId48"/>
    <p:sldId id="484" r:id="rId49"/>
    <p:sldId id="453" r:id="rId50"/>
    <p:sldId id="486" r:id="rId51"/>
    <p:sldId id="401" r:id="rId52"/>
    <p:sldId id="409" r:id="rId53"/>
    <p:sldId id="264" r:id="rId54"/>
  </p:sldIdLst>
  <p:sldSz cx="9144000" cy="6858000" type="screen4x3"/>
  <p:notesSz cx="6881813"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85042" autoAdjust="0"/>
  </p:normalViewPr>
  <p:slideViewPr>
    <p:cSldViewPr snapToGrid="0">
      <p:cViewPr varScale="1">
        <p:scale>
          <a:sx n="99" d="100"/>
          <a:sy n="99" d="100"/>
        </p:scale>
        <p:origin x="18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82913" cy="465138"/>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97312" y="0"/>
            <a:ext cx="2982912" cy="465138"/>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176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8975" y="4416425"/>
            <a:ext cx="5505450" cy="4183063"/>
          </a:xfrm>
          <a:prstGeom prst="rect">
            <a:avLst/>
          </a:prstGeom>
          <a:noFill/>
          <a:ln>
            <a:noFill/>
          </a:ln>
        </p:spPr>
        <p:txBody>
          <a:bodyPr lIns="91425" tIns="91425" rIns="91425" bIns="91425" anchor="t" anchorCtr="0"/>
          <a:lstStyle>
            <a:lvl1pPr marL="0" marR="0" indent="0" algn="l" rtl="0">
              <a:spcBef>
                <a:spcPts val="360"/>
              </a:spcBef>
              <a:spcAft>
                <a:spcPts val="0"/>
              </a:spcAft>
              <a:defRPr/>
            </a:lvl1pPr>
            <a:lvl2pPr marL="457200" marR="0" indent="0" algn="l" rtl="0">
              <a:spcBef>
                <a:spcPts val="360"/>
              </a:spcBef>
              <a:spcAft>
                <a:spcPts val="0"/>
              </a:spcAft>
              <a:defRPr/>
            </a:lvl2pPr>
            <a:lvl3pPr marL="914400" marR="0" indent="0" algn="l" rtl="0">
              <a:spcBef>
                <a:spcPts val="360"/>
              </a:spcBef>
              <a:spcAft>
                <a:spcPts val="0"/>
              </a:spcAft>
              <a:defRPr/>
            </a:lvl3pPr>
            <a:lvl4pPr marL="1371600" marR="0" indent="0" algn="l" rtl="0">
              <a:spcBef>
                <a:spcPts val="360"/>
              </a:spcBef>
              <a:spcAft>
                <a:spcPts val="0"/>
              </a:spcAft>
              <a:defRPr/>
            </a:lvl4pPr>
            <a:lvl5pPr marL="1828800" marR="0" indent="0" algn="l" rtl="0">
              <a:spcBef>
                <a:spcPts val="36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829675"/>
            <a:ext cx="2982913" cy="465138"/>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97312" y="8829675"/>
            <a:ext cx="2982912" cy="465138"/>
          </a:xfrm>
          <a:prstGeom prst="rect">
            <a:avLst/>
          </a:prstGeom>
          <a:noFill/>
          <a:ln>
            <a:noFill/>
          </a:ln>
        </p:spPr>
        <p:txBody>
          <a:bodyPr lIns="92425" tIns="46200" rIns="92425" bIns="46200" anchor="b" anchorCtr="0">
            <a:noAutofit/>
          </a:bodyPr>
          <a:lstStyle>
            <a:lvl1pPr marL="0" marR="0" indent="0" algn="r" rtl="0">
              <a:spcBef>
                <a:spcPts val="0"/>
              </a:spcBef>
              <a:spcAft>
                <a:spcPts val="0"/>
              </a:spcAft>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33826252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44" name="Shape 244"/>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01708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r>
              <a:rPr lang="en-US" dirty="0" smtClean="0"/>
              <a:t>The CRC supports regional economic growth by facilitating development and growth of college training and educational programs to meet the needs of regional businesses and industries</a:t>
            </a:r>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957962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r>
              <a:rPr lang="en-US" smtClean="0"/>
              <a:t>The CRC supports regional economic growth by facilitating development and growth of college training and educational programs to meet the needs of regional businesses and industries</a:t>
            </a:r>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175266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59195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2709579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14</a:t>
            </a:fld>
            <a:endParaRPr lang="en-US">
              <a:solidFill>
                <a:prstClr val="black"/>
              </a:solidFill>
              <a:latin typeface="Calibri" panose="020F0502020204030204"/>
            </a:endParaRPr>
          </a:p>
        </p:txBody>
      </p:sp>
    </p:spTree>
    <p:extLst>
      <p:ext uri="{BB962C8B-B14F-4D97-AF65-F5344CB8AC3E}">
        <p14:creationId xmlns:p14="http://schemas.microsoft.com/office/powerpoint/2010/main" val="3789905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r>
              <a:rPr lang="en-US" sz="1200" dirty="0" smtClean="0"/>
              <a:t>More and Better CTE - </a:t>
            </a:r>
            <a:r>
              <a:rPr lang="en-US" sz="1200" dirty="0" err="1" smtClean="0"/>
              <a:t>alignong</a:t>
            </a:r>
            <a:r>
              <a:rPr lang="en-US" sz="1200" dirty="0" smtClean="0"/>
              <a:t> with the performance accountability measures of WIOA</a:t>
            </a:r>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1567241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640009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4057363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13779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4683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58363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748798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11661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80661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1907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59820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32093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173283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490323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29912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99763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1" name="Shape 251"/>
          <p:cNvSpPr txBox="1">
            <a:spLocks noGrp="1"/>
          </p:cNvSpPr>
          <p:nvPr>
            <p:ph type="body" idx="1"/>
          </p:nvPr>
        </p:nvSpPr>
        <p:spPr>
          <a:xfrm>
            <a:off x="688975" y="4416425"/>
            <a:ext cx="5505450" cy="4183063"/>
          </a:xfrm>
          <a:prstGeom prst="rect">
            <a:avLst/>
          </a:prstGeom>
          <a:noFill/>
          <a:ln>
            <a:noFill/>
          </a:ln>
        </p:spPr>
        <p:txBody>
          <a:bodyPr lIns="92425" tIns="46200" rIns="92425" bIns="462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Calibri"/>
              <a:ea typeface="Calibri"/>
              <a:cs typeface="Calibri"/>
              <a:sym typeface="Calibri"/>
            </a:endParaRPr>
          </a:p>
        </p:txBody>
      </p:sp>
      <p:sp>
        <p:nvSpPr>
          <p:cNvPr id="252" name="Shape 252"/>
          <p:cNvSpPr txBox="1">
            <a:spLocks noGrp="1"/>
          </p:cNvSpPr>
          <p:nvPr>
            <p:ph type="sldNum" idx="12"/>
          </p:nvPr>
        </p:nvSpPr>
        <p:spPr>
          <a:xfrm>
            <a:off x="3897312" y="8829675"/>
            <a:ext cx="2982912" cy="465138"/>
          </a:xfrm>
          <a:prstGeom prst="rect">
            <a:avLst/>
          </a:prstGeom>
          <a:noFill/>
          <a:ln>
            <a:noFill/>
          </a:ln>
        </p:spPr>
        <p:txBody>
          <a:bodyPr lIns="92425" tIns="46200" rIns="92425" bIns="462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rgbClr val="000000"/>
                </a:solidFill>
                <a:latin typeface="Calibri"/>
                <a:ea typeface="Calibri"/>
                <a:cs typeface="Calibri"/>
                <a:sym typeface="Calibri"/>
              </a:rPr>
              <a:t>3</a:t>
            </a:fld>
            <a:endParaRPr lang="en-US" sz="1200" b="0" i="0" u="none" strike="noStrike" cap="none" baseline="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582777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278854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182578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812250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891061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078097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465181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775760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264911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365384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79667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230409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624849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342581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901786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327238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510899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965206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417384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9" name="Shape 289"/>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874783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96" name="Shape 296"/>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8672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42964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97874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99673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8975" y="4416425"/>
            <a:ext cx="5505450" cy="4183063"/>
          </a:xfrm>
          <a:prstGeom prst="rect">
            <a:avLst/>
          </a:prstGeom>
        </p:spPr>
        <p:txBody>
          <a:bodyPr lIns="91425" tIns="91425" rIns="91425" bIns="91425" anchor="t" anchorCtr="0">
            <a:noAutofit/>
          </a:bodyPr>
          <a:lstStyle/>
          <a:p>
            <a:pPr>
              <a:spcBef>
                <a:spcPts val="0"/>
              </a:spcBef>
              <a:buNone/>
            </a:pPr>
            <a:endParaRPr/>
          </a:p>
        </p:txBody>
      </p:sp>
      <p:sp>
        <p:nvSpPr>
          <p:cNvPr id="283" name="Shape 283"/>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36969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5CB8E-2A67-4E50-A214-E38EA17E9A4C}" type="slidenum">
              <a:rPr lang="en-US" smtClean="0">
                <a:solidFill>
                  <a:prstClr val="black"/>
                </a:solidFill>
                <a:latin typeface="Calibri" panose="020F0502020204030204"/>
              </a: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78611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indent="0" algn="l" rtl="0">
              <a:spcBef>
                <a:spcPts val="0"/>
              </a:spcBef>
              <a:buClr>
                <a:schemeClr val="dk2"/>
              </a:buClr>
              <a:buFont typeface="Arial Black"/>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indent="0" algn="l" rtl="0">
              <a:spcBef>
                <a:spcPts val="400"/>
              </a:spcBef>
              <a:buClr>
                <a:schemeClr val="accent1"/>
              </a:buClr>
              <a:buFont typeface="Arial"/>
              <a:buNone/>
              <a:defRPr/>
            </a:lvl1pPr>
            <a:lvl2pPr marL="457200" marR="0" indent="0" algn="ctr" rtl="0">
              <a:spcBef>
                <a:spcPts val="400"/>
              </a:spcBef>
              <a:buClr>
                <a:schemeClr val="accent2"/>
              </a:buClr>
              <a:buFont typeface="Arial"/>
              <a:buNone/>
              <a:defRPr/>
            </a:lvl2pPr>
            <a:lvl3pPr marL="914400" marR="0" indent="0" algn="ctr" rtl="0">
              <a:spcBef>
                <a:spcPts val="360"/>
              </a:spcBef>
              <a:buClr>
                <a:schemeClr val="accent3"/>
              </a:buClr>
              <a:buFont typeface="Arial"/>
              <a:buNone/>
              <a:defRPr/>
            </a:lvl3pPr>
            <a:lvl4pPr marL="1371600" marR="0" indent="0" algn="ctr" rtl="0">
              <a:spcBef>
                <a:spcPts val="320"/>
              </a:spcBef>
              <a:buClr>
                <a:schemeClr val="accent4"/>
              </a:buClr>
              <a:buFont typeface="Arial"/>
              <a:buNone/>
              <a:defRPr/>
            </a:lvl4pPr>
            <a:lvl5pPr marL="1828800" marR="0" indent="0" algn="ctr" rtl="0">
              <a:spcBef>
                <a:spcPts val="280"/>
              </a:spcBef>
              <a:buClr>
                <a:schemeClr val="accent5"/>
              </a:buClr>
              <a:buFont typeface="Arial"/>
              <a:buNone/>
              <a:defRPr/>
            </a:lvl5pPr>
            <a:lvl6pPr marL="2286000" marR="0" indent="0" algn="ctr" rtl="0">
              <a:spcBef>
                <a:spcPts val="280"/>
              </a:spcBef>
              <a:buClr>
                <a:schemeClr val="accent1"/>
              </a:buClr>
              <a:buFont typeface="Arial"/>
              <a:buNone/>
              <a:defRPr/>
            </a:lvl6pPr>
            <a:lvl7pPr marL="2743200" marR="0" indent="0" algn="ctr" rtl="0">
              <a:spcBef>
                <a:spcPts val="280"/>
              </a:spcBef>
              <a:buClr>
                <a:schemeClr val="accent2"/>
              </a:buClr>
              <a:buFont typeface="Arial"/>
              <a:buNone/>
              <a:defRPr/>
            </a:lvl7pPr>
            <a:lvl8pPr marL="3200400" marR="0" indent="0" algn="ctr" rtl="0">
              <a:spcBef>
                <a:spcPts val="280"/>
              </a:spcBef>
              <a:buClr>
                <a:schemeClr val="accent3"/>
              </a:buClr>
              <a:buFont typeface="Arial"/>
              <a:buNone/>
              <a:defRPr/>
            </a:lvl8pPr>
            <a:lvl9pPr marL="3657600" marR="0" indent="0" algn="ctr" rtl="0">
              <a:spcBef>
                <a:spcPts val="280"/>
              </a:spcBef>
              <a:buClr>
                <a:schemeClr val="accent4"/>
              </a:buClr>
              <a:buFont typeface="Arial"/>
              <a:buNone/>
              <a:defRPr/>
            </a:lvl9pPr>
          </a:lstStyle>
          <a:p>
            <a:endParaRPr/>
          </a:p>
        </p:txBody>
      </p:sp>
      <p:sp>
        <p:nvSpPr>
          <p:cNvPr id="19" name="Shape 1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82" name="Shape 8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5" name="Shape 95"/>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96" name="Shape 9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7" name="Shape 9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8" name="Shape 9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2" name="Shape 172"/>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173" name="Shape 173"/>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4" name="Shape 17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5" name="Shape 17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6"/>
        <p:cNvGrpSpPr/>
        <p:nvPr/>
      </p:nvGrpSpPr>
      <p:grpSpPr>
        <a:xfrm>
          <a:off x="0" y="0"/>
          <a:ext cx="0" cy="0"/>
          <a:chOff x="0" y="0"/>
          <a:chExt cx="0" cy="0"/>
        </a:xfrm>
      </p:grpSpPr>
      <p:sp>
        <p:nvSpPr>
          <p:cNvPr id="177" name="Shape 177"/>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indent="0" algn="l" rtl="0">
              <a:spcBef>
                <a:spcPts val="0"/>
              </a:spcBef>
              <a:buClr>
                <a:schemeClr val="dk2"/>
              </a:buClr>
              <a:buFont typeface="Arial Black"/>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78" name="Shape 178"/>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indent="0" algn="l" rtl="0">
              <a:spcBef>
                <a:spcPts val="400"/>
              </a:spcBef>
              <a:buClr>
                <a:schemeClr val="accent1"/>
              </a:buClr>
              <a:buFont typeface="Arial"/>
              <a:buNone/>
              <a:defRPr/>
            </a:lvl1pPr>
            <a:lvl2pPr marL="457200" marR="0" indent="0" algn="ctr" rtl="0">
              <a:spcBef>
                <a:spcPts val="400"/>
              </a:spcBef>
              <a:buClr>
                <a:schemeClr val="accent2"/>
              </a:buClr>
              <a:buFont typeface="Arial"/>
              <a:buNone/>
              <a:defRPr/>
            </a:lvl2pPr>
            <a:lvl3pPr marL="914400" marR="0" indent="0" algn="ctr" rtl="0">
              <a:spcBef>
                <a:spcPts val="360"/>
              </a:spcBef>
              <a:buClr>
                <a:schemeClr val="accent3"/>
              </a:buClr>
              <a:buFont typeface="Arial"/>
              <a:buNone/>
              <a:defRPr/>
            </a:lvl3pPr>
            <a:lvl4pPr marL="1371600" marR="0" indent="0" algn="ctr" rtl="0">
              <a:spcBef>
                <a:spcPts val="320"/>
              </a:spcBef>
              <a:buClr>
                <a:schemeClr val="accent4"/>
              </a:buClr>
              <a:buFont typeface="Arial"/>
              <a:buNone/>
              <a:defRPr/>
            </a:lvl4pPr>
            <a:lvl5pPr marL="1828800" marR="0" indent="0" algn="ctr" rtl="0">
              <a:spcBef>
                <a:spcPts val="280"/>
              </a:spcBef>
              <a:buClr>
                <a:schemeClr val="accent5"/>
              </a:buClr>
              <a:buFont typeface="Arial"/>
              <a:buNone/>
              <a:defRPr/>
            </a:lvl5pPr>
            <a:lvl6pPr marL="2286000" marR="0" indent="0" algn="ctr" rtl="0">
              <a:spcBef>
                <a:spcPts val="280"/>
              </a:spcBef>
              <a:buClr>
                <a:schemeClr val="accent1"/>
              </a:buClr>
              <a:buFont typeface="Arial"/>
              <a:buNone/>
              <a:defRPr/>
            </a:lvl6pPr>
            <a:lvl7pPr marL="2743200" marR="0" indent="0" algn="ctr" rtl="0">
              <a:spcBef>
                <a:spcPts val="280"/>
              </a:spcBef>
              <a:buClr>
                <a:schemeClr val="accent2"/>
              </a:buClr>
              <a:buFont typeface="Arial"/>
              <a:buNone/>
              <a:defRPr/>
            </a:lvl7pPr>
            <a:lvl8pPr marL="3200400" marR="0" indent="0" algn="ctr" rtl="0">
              <a:spcBef>
                <a:spcPts val="280"/>
              </a:spcBef>
              <a:buClr>
                <a:schemeClr val="accent3"/>
              </a:buClr>
              <a:buFont typeface="Arial"/>
              <a:buNone/>
              <a:defRPr/>
            </a:lvl8pPr>
            <a:lvl9pPr marL="3657600" marR="0" indent="0" algn="ctr" rtl="0">
              <a:spcBef>
                <a:spcPts val="280"/>
              </a:spcBef>
              <a:buClr>
                <a:schemeClr val="accent4"/>
              </a:buClr>
              <a:buFont typeface="Arial"/>
              <a:buNone/>
              <a:defRPr/>
            </a:lvl9pPr>
          </a:lstStyle>
          <a:p>
            <a:endParaRPr/>
          </a:p>
        </p:txBody>
      </p:sp>
      <p:sp>
        <p:nvSpPr>
          <p:cNvPr id="179" name="Shape 17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0" name="Shape 18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1" name="Shape 181"/>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4" name="Shape 184"/>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indent="0" rtl="0">
              <a:spcBef>
                <a:spcPts val="0"/>
              </a:spcBef>
              <a:buClr>
                <a:srgbClr val="9E9C97"/>
              </a:buClr>
              <a:buFont typeface="Arial"/>
              <a:buNone/>
              <a:defRPr/>
            </a:lvl1pPr>
            <a:lvl2pPr marL="457200" indent="0" rtl="0">
              <a:spcBef>
                <a:spcPts val="0"/>
              </a:spcBef>
              <a:buClr>
                <a:srgbClr val="9E9C97"/>
              </a:buClr>
              <a:buFont typeface="Arial"/>
              <a:buNone/>
              <a:defRPr/>
            </a:lvl2pPr>
            <a:lvl3pPr marL="914400" indent="0" rtl="0">
              <a:spcBef>
                <a:spcPts val="0"/>
              </a:spcBef>
              <a:buClr>
                <a:srgbClr val="9E9C97"/>
              </a:buClr>
              <a:buFont typeface="Arial"/>
              <a:buNone/>
              <a:defRPr/>
            </a:lvl3pPr>
            <a:lvl4pPr marL="1371600" indent="0" rtl="0">
              <a:spcBef>
                <a:spcPts val="0"/>
              </a:spcBef>
              <a:buClr>
                <a:srgbClr val="9E9C97"/>
              </a:buClr>
              <a:buFont typeface="Arial"/>
              <a:buNone/>
              <a:defRPr/>
            </a:lvl4pPr>
            <a:lvl5pPr marL="1828800" indent="0" rtl="0">
              <a:spcBef>
                <a:spcPts val="0"/>
              </a:spcBef>
              <a:buClr>
                <a:srgbClr val="9E9C97"/>
              </a:buClr>
              <a:buFont typeface="Arial"/>
              <a:buNone/>
              <a:defRPr/>
            </a:lvl5pPr>
            <a:lvl6pPr marL="2286000" indent="0" rtl="0">
              <a:spcBef>
                <a:spcPts val="0"/>
              </a:spcBef>
              <a:buClr>
                <a:srgbClr val="9E9C97"/>
              </a:buClr>
              <a:buFont typeface="Arial"/>
              <a:buNone/>
              <a:defRPr/>
            </a:lvl6pPr>
            <a:lvl7pPr marL="2743200" indent="0" rtl="0">
              <a:spcBef>
                <a:spcPts val="0"/>
              </a:spcBef>
              <a:buClr>
                <a:srgbClr val="9E9C97"/>
              </a:buClr>
              <a:buFont typeface="Arial"/>
              <a:buNone/>
              <a:defRPr/>
            </a:lvl7pPr>
            <a:lvl8pPr marL="3200400" indent="0" rtl="0">
              <a:spcBef>
                <a:spcPts val="0"/>
              </a:spcBef>
              <a:buClr>
                <a:srgbClr val="9E9C97"/>
              </a:buClr>
              <a:buFont typeface="Arial"/>
              <a:buNone/>
              <a:defRPr/>
            </a:lvl8pPr>
            <a:lvl9pPr marL="3657600" indent="0" rtl="0">
              <a:spcBef>
                <a:spcPts val="0"/>
              </a:spcBef>
              <a:buClr>
                <a:srgbClr val="9E9C97"/>
              </a:buClr>
              <a:buFont typeface="Arial"/>
              <a:buNone/>
              <a:defRPr/>
            </a:lvl9pPr>
          </a:lstStyle>
          <a:p>
            <a:endParaRPr/>
          </a:p>
        </p:txBody>
      </p:sp>
      <p:sp>
        <p:nvSpPr>
          <p:cNvPr id="185" name="Shape 18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6" name="Shape 186"/>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7" name="Shape 18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0" name="Shape 190"/>
          <p:cNvSpPr txBox="1">
            <a:spLocks noGrp="1"/>
          </p:cNvSpPr>
          <p:nvPr>
            <p:ph type="body" idx="1"/>
          </p:nvPr>
        </p:nvSpPr>
        <p:spPr>
          <a:xfrm>
            <a:off x="4572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1" name="Shape 191"/>
          <p:cNvSpPr txBox="1">
            <a:spLocks noGrp="1"/>
          </p:cNvSpPr>
          <p:nvPr>
            <p:ph type="body" idx="2"/>
          </p:nvPr>
        </p:nvSpPr>
        <p:spPr>
          <a:xfrm>
            <a:off x="44196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2" name="Shape 19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3" name="Shape 19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4" name="Shape 19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7" name="Shape 197"/>
          <p:cNvSpPr txBox="1">
            <a:spLocks noGrp="1"/>
          </p:cNvSpPr>
          <p:nvPr>
            <p:ph type="body" idx="1"/>
          </p:nvPr>
        </p:nvSpPr>
        <p:spPr>
          <a:xfrm>
            <a:off x="4572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198" name="Shape 198"/>
          <p:cNvSpPr txBox="1">
            <a:spLocks noGrp="1"/>
          </p:cNvSpPr>
          <p:nvPr>
            <p:ph type="body" idx="2"/>
          </p:nvPr>
        </p:nvSpPr>
        <p:spPr>
          <a:xfrm>
            <a:off x="4572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9" name="Shape 199"/>
          <p:cNvSpPr txBox="1">
            <a:spLocks noGrp="1"/>
          </p:cNvSpPr>
          <p:nvPr>
            <p:ph type="body" idx="3"/>
          </p:nvPr>
        </p:nvSpPr>
        <p:spPr>
          <a:xfrm>
            <a:off x="44196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00" name="Shape 200"/>
          <p:cNvSpPr txBox="1">
            <a:spLocks noGrp="1"/>
          </p:cNvSpPr>
          <p:nvPr>
            <p:ph type="body" idx="4"/>
          </p:nvPr>
        </p:nvSpPr>
        <p:spPr>
          <a:xfrm>
            <a:off x="44196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1" name="Shape 20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2" name="Shape 20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3" name="Shape 203"/>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6" name="Shape 20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7" name="Shape 20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8" name="Shape 20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09"/>
        <p:cNvGrpSpPr/>
        <p:nvPr/>
      </p:nvGrpSpPr>
      <p:grpSpPr>
        <a:xfrm>
          <a:off x="0" y="0"/>
          <a:ext cx="0" cy="0"/>
          <a:chOff x="0" y="0"/>
          <a:chExt cx="0" cy="0"/>
        </a:xfrm>
      </p:grpSpPr>
      <p:sp>
        <p:nvSpPr>
          <p:cNvPr id="210" name="Shape 210"/>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1" name="Shape 211"/>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2" name="Shape 212"/>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5" name="Shape 215"/>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indent="0" algn="ctr"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16" name="Shape 21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7" name="Shape 21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8" name="Shape 21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219" name="Shape 219"/>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25" name="Shape 2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2" name="Shape 222"/>
          <p:cNvSpPr>
            <a:spLocks noGrp="1"/>
          </p:cNvSpPr>
          <p:nvPr>
            <p:ph type="pic" idx="2"/>
          </p:nvPr>
        </p:nvSpPr>
        <p:spPr>
          <a:xfrm>
            <a:off x="0" y="0"/>
            <a:ext cx="8458200" cy="5486399"/>
          </a:xfrm>
          <a:prstGeom prst="bracketPair">
            <a:avLst/>
          </a:prstGeom>
          <a:noFill/>
          <a:ln w="19050" cap="flat" cmpd="sng">
            <a:solidFill>
              <a:srgbClr val="FFFFFF"/>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Arial"/>
              <a:buNone/>
              <a:defRPr/>
            </a:lvl1pPr>
            <a:lvl2pPr marL="457200" marR="0" indent="0" algn="l" rtl="0">
              <a:spcBef>
                <a:spcPts val="0"/>
              </a:spcBef>
              <a:buClr>
                <a:schemeClr val="dk1"/>
              </a:buClr>
              <a:buFont typeface="Arial"/>
              <a:buNone/>
              <a:defRPr/>
            </a:lvl2pPr>
            <a:lvl3pPr marL="914400" marR="0" indent="0" algn="l" rtl="0">
              <a:spcBef>
                <a:spcPts val="0"/>
              </a:spcBef>
              <a:buClr>
                <a:schemeClr val="dk1"/>
              </a:buClr>
              <a:buFont typeface="Arial"/>
              <a:buNone/>
              <a:defRPr/>
            </a:lvl3pPr>
            <a:lvl4pPr marL="1371600" marR="0" indent="0" algn="l" rtl="0">
              <a:spcBef>
                <a:spcPts val="0"/>
              </a:spcBef>
              <a:buClr>
                <a:schemeClr val="dk1"/>
              </a:buClr>
              <a:buFont typeface="Arial"/>
              <a:buNone/>
              <a:defRPr/>
            </a:lvl4pPr>
            <a:lvl5pPr marL="1828800" marR="0" indent="0" algn="l" rtl="0">
              <a:spcBef>
                <a:spcPts val="0"/>
              </a:spcBef>
              <a:buClr>
                <a:schemeClr val="dk1"/>
              </a:buClr>
              <a:buFont typeface="Arial"/>
              <a:buNone/>
              <a:defRPr/>
            </a:lvl5pPr>
            <a:lvl6pPr marL="2286000" marR="0" indent="0" algn="l" rtl="0">
              <a:spcBef>
                <a:spcPts val="0"/>
              </a:spcBef>
              <a:buClr>
                <a:schemeClr val="dk1"/>
              </a:buClr>
              <a:buFont typeface="Arial"/>
              <a:buNone/>
              <a:defRPr/>
            </a:lvl6pPr>
            <a:lvl7pPr marL="2743200" marR="0" indent="0" algn="l" rtl="0">
              <a:spcBef>
                <a:spcPts val="0"/>
              </a:spcBef>
              <a:buClr>
                <a:schemeClr val="dk1"/>
              </a:buClr>
              <a:buFont typeface="Arial"/>
              <a:buNone/>
              <a:defRPr/>
            </a:lvl7pPr>
            <a:lvl8pPr marL="3200400" marR="0" indent="0" algn="l" rtl="0">
              <a:spcBef>
                <a:spcPts val="0"/>
              </a:spcBef>
              <a:buClr>
                <a:schemeClr val="dk1"/>
              </a:buClr>
              <a:buFont typeface="Arial"/>
              <a:buNone/>
              <a:defRPr/>
            </a:lvl8pPr>
            <a:lvl9pPr marL="3657600" marR="0" indent="0" algn="l" rtl="0">
              <a:spcBef>
                <a:spcPts val="0"/>
              </a:spcBef>
              <a:buClr>
                <a:schemeClr val="dk1"/>
              </a:buClr>
              <a:buFont typeface="Arial"/>
              <a:buNone/>
              <a:defRPr/>
            </a:lvl9pPr>
          </a:lstStyle>
          <a:p>
            <a:endParaRPr/>
          </a:p>
        </p:txBody>
      </p:sp>
      <p:sp>
        <p:nvSpPr>
          <p:cNvPr id="223" name="Shape 223"/>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indent="0" algn="ctr"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24" name="Shape 224"/>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5" name="Shape 22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226" name="Shape 226"/>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9" name="Shape 229"/>
          <p:cNvSpPr txBox="1">
            <a:spLocks noGrp="1"/>
          </p:cNvSpPr>
          <p:nvPr>
            <p:ph type="body" idx="1"/>
          </p:nvPr>
        </p:nvSpPr>
        <p:spPr>
          <a:xfrm rot="5400000">
            <a:off x="1866899" y="190500"/>
            <a:ext cx="4800600" cy="76199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230" name="Shape 230"/>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1" name="Shape 231"/>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2" name="Shape 232"/>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5" name="Shape 23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236" name="Shape 23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7" name="Shape 23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8" name="Shape 23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204544-661C-4B6D-B2DC-66120DEC268B}" type="datetime1">
              <a:rPr lang="en-US" smtClean="0">
                <a:solidFill>
                  <a:prstClr val="black">
                    <a:tint val="75000"/>
                  </a:prstClr>
                </a:solidFill>
              </a:rPr>
              <a:pPr/>
              <a:t>9/2/2016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E507D8-6DC6-4D2C-8233-08C18F3EF4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24513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FA841-ECEC-4BE0-90EE-D12497F3DBDD}" type="datetime1">
              <a:rPr lang="en-US" smtClean="0">
                <a:solidFill>
                  <a:prstClr val="black">
                    <a:tint val="75000"/>
                  </a:prstClr>
                </a:solidFill>
              </a:rPr>
              <a:pPr/>
              <a:t>9/2/2016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E507D8-6DC6-4D2C-8233-08C18F3EF4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82554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B9FFA0-6D13-4EC9-87A0-46A8DA898CD4}" type="datetime1">
              <a:rPr lang="en-US" smtClean="0">
                <a:solidFill>
                  <a:prstClr val="black">
                    <a:tint val="75000"/>
                  </a:prstClr>
                </a:solidFill>
              </a:rPr>
              <a:pPr/>
              <a:t>9/2/2016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5E507D8-6DC6-4D2C-8233-08C18F3EF4D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0903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solidFill>
                  <a:prstClr val="black">
                    <a:tint val="75000"/>
                  </a:prstClr>
                </a:solidFill>
              </a:rPr>
              <a:t>California Community Colleges – Chancellor’s Office  | 112 Colleges  |  72 Districts  |  2.6 Million Students</a:t>
            </a:r>
          </a:p>
        </p:txBody>
      </p:sp>
      <p:sp>
        <p:nvSpPr>
          <p:cNvPr id="5" name="Slide Number Placeholder 5"/>
          <p:cNvSpPr txBox="1">
            <a:spLocks/>
          </p:cNvSpPr>
          <p:nvPr userDrawn="1"/>
        </p:nvSpPr>
        <p:spPr>
          <a:xfrm>
            <a:off x="8763000" y="6629400"/>
            <a:ext cx="381001" cy="228600"/>
          </a:xfrm>
          <a:prstGeom prst="rect">
            <a:avLst/>
          </a:prstGeom>
        </p:spPr>
        <p:txBody>
          <a:bodyPr/>
          <a:lstStyle>
            <a:defPPr>
              <a:defRPr lang="en-US"/>
            </a:defPPr>
            <a:lvl1pPr marL="0" algn="l" defTabSz="914400" rtl="0" eaLnBrk="1" latinLnBrk="0" hangingPunct="1">
              <a:defRPr sz="900" kern="1200">
                <a:solidFill>
                  <a:schemeClr val="accent3">
                    <a:lumMod val="60000"/>
                    <a:lumOff val="4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3051941-4126-4597-8895-D29A2A3BA6C5}" type="slidenum">
              <a:rPr lang="en-US" sz="675" smtClean="0">
                <a:solidFill>
                  <a:srgbClr val="526DB0">
                    <a:lumMod val="60000"/>
                    <a:lumOff val="40000"/>
                  </a:srgbClr>
                </a:solidFill>
              </a:rPr>
              <a:pPr/>
              <a:t>‹#›</a:t>
            </a:fld>
            <a:endParaRPr lang="en-US" sz="675" dirty="0">
              <a:solidFill>
                <a:srgbClr val="526DB0">
                  <a:lumMod val="60000"/>
                  <a:lumOff val="40000"/>
                </a:srgbClr>
              </a:solidFill>
            </a:endParaRPr>
          </a:p>
        </p:txBody>
      </p:sp>
    </p:spTree>
    <p:extLst>
      <p:ext uri="{BB962C8B-B14F-4D97-AF65-F5344CB8AC3E}">
        <p14:creationId xmlns:p14="http://schemas.microsoft.com/office/powerpoint/2010/main" val="21603263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805625-B168-421D-8368-A3D98FBD45C2}" type="datetime1">
              <a:rPr lang="en-US" smtClean="0">
                <a:solidFill>
                  <a:prstClr val="black">
                    <a:tint val="75000"/>
                  </a:prstClr>
                </a:solidFill>
              </a:rPr>
              <a:pPr/>
              <a:t>9/2/2016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South Central Coast Regional Consortium</a:t>
            </a:r>
          </a:p>
        </p:txBody>
      </p:sp>
      <p:sp>
        <p:nvSpPr>
          <p:cNvPr id="6" name="Slide Number Placeholder 5"/>
          <p:cNvSpPr>
            <a:spLocks noGrp="1"/>
          </p:cNvSpPr>
          <p:nvPr>
            <p:ph type="sldNum" sz="quarter" idx="12"/>
          </p:nvPr>
        </p:nvSpPr>
        <p:spPr/>
        <p:txBody>
          <a:bodyPr/>
          <a:lstStyle/>
          <a:p>
            <a:fld id="{0637638C-A02C-4191-A266-97DD8722157B}" type="slidenum">
              <a:rPr lang="en-US" smtClean="0">
                <a:solidFill>
                  <a:prstClr val="black">
                    <a:tint val="75000"/>
                  </a:prstClr>
                </a:solidFill>
              </a:rPr>
              <a:pPr/>
              <a:t>‹#›</a:t>
            </a:fld>
            <a:endParaRPr lang="en-US">
              <a:solidFill>
                <a:prstClr val="black">
                  <a:tint val="75000"/>
                </a:prstClr>
              </a:solidFill>
            </a:endParaRPr>
          </a:p>
        </p:txBody>
      </p:sp>
      <p:sp>
        <p:nvSpPr>
          <p:cNvPr id="8" name="Picture Placeholder 7"/>
          <p:cNvSpPr>
            <a:spLocks noGrp="1"/>
          </p:cNvSpPr>
          <p:nvPr>
            <p:ph type="pic" sz="quarter" idx="13"/>
          </p:nvPr>
        </p:nvSpPr>
        <p:spPr>
          <a:xfrm>
            <a:off x="7467600" y="381000"/>
            <a:ext cx="1295400" cy="1066800"/>
          </a:xfrm>
        </p:spPr>
        <p:txBody>
          <a:bodyPr/>
          <a:lstStyle/>
          <a:p>
            <a:endParaRPr lang="en-US" dirty="0"/>
          </a:p>
        </p:txBody>
      </p:sp>
    </p:spTree>
    <p:extLst>
      <p:ext uri="{BB962C8B-B14F-4D97-AF65-F5344CB8AC3E}">
        <p14:creationId xmlns:p14="http://schemas.microsoft.com/office/powerpoint/2010/main" val="15699766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523849"/>
            <a:ext cx="7886700" cy="1325563"/>
          </a:xfrm>
        </p:spPr>
        <p:txBody>
          <a:bodyPr/>
          <a:lstStyle>
            <a:lvl1pPr>
              <a:defRPr baseline="0"/>
            </a:lvl1pPr>
          </a:lstStyle>
          <a:p>
            <a:r>
              <a:rPr lang="en-US" dirty="0" smtClean="0"/>
              <a:t>Click to add title</a:t>
            </a:r>
            <a:endParaRPr lang="en-US" dirty="0"/>
          </a:p>
        </p:txBody>
      </p:sp>
      <p:sp>
        <p:nvSpPr>
          <p:cNvPr id="5" name="Slide Number Placeholder 4"/>
          <p:cNvSpPr>
            <a:spLocks noGrp="1"/>
          </p:cNvSpPr>
          <p:nvPr>
            <p:ph type="sldNum" sz="quarter" idx="12"/>
          </p:nvPr>
        </p:nvSpPr>
        <p:spPr/>
        <p:txBody>
          <a:bodyPr/>
          <a:lstStyle/>
          <a:p>
            <a:fld id="{2DFC5336-E20F-4C70-9977-BD776EFAFF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00242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1689339"/>
            <a:ext cx="2949178" cy="1309607"/>
          </a:xfrm>
        </p:spPr>
        <p:txBody>
          <a:bodyPr anchor="b"/>
          <a:lstStyle>
            <a:lvl1pPr>
              <a:defRPr sz="2400"/>
            </a:lvl1pPr>
          </a:lstStyle>
          <a:p>
            <a:r>
              <a:rPr lang="en-US" dirty="0" smtClean="0"/>
              <a:t>Click to add title</a:t>
            </a:r>
            <a:endParaRPr lang="en-US" dirty="0"/>
          </a:p>
        </p:txBody>
      </p:sp>
      <p:sp>
        <p:nvSpPr>
          <p:cNvPr id="3" name="Content Placeholder 2"/>
          <p:cNvSpPr>
            <a:spLocks noGrp="1"/>
          </p:cNvSpPr>
          <p:nvPr>
            <p:ph idx="1" hasCustomPrompt="1"/>
          </p:nvPr>
        </p:nvSpPr>
        <p:spPr>
          <a:xfrm>
            <a:off x="3887391" y="1689316"/>
            <a:ext cx="4629150" cy="41717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add content</a:t>
            </a:r>
            <a:endParaRPr lang="en-US" dirty="0"/>
          </a:p>
        </p:txBody>
      </p:sp>
      <p:sp>
        <p:nvSpPr>
          <p:cNvPr id="4" name="Text Placeholder 3"/>
          <p:cNvSpPr>
            <a:spLocks noGrp="1"/>
          </p:cNvSpPr>
          <p:nvPr>
            <p:ph type="body" sz="half" idx="2" hasCustomPrompt="1"/>
          </p:nvPr>
        </p:nvSpPr>
        <p:spPr>
          <a:xfrm>
            <a:off x="629841" y="3068664"/>
            <a:ext cx="2949178" cy="2800324"/>
          </a:xfrm>
        </p:spPr>
        <p:txBody>
          <a:bodyPr/>
          <a:lstStyle>
            <a:lvl1pPr marL="0" indent="0">
              <a:buNone/>
              <a:defRPr sz="1200" baseline="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add content</a:t>
            </a:r>
          </a:p>
        </p:txBody>
      </p:sp>
      <p:sp>
        <p:nvSpPr>
          <p:cNvPr id="7" name="Slide Number Placeholder 6"/>
          <p:cNvSpPr>
            <a:spLocks noGrp="1"/>
          </p:cNvSpPr>
          <p:nvPr>
            <p:ph type="sldNum" sz="quarter" idx="12"/>
          </p:nvPr>
        </p:nvSpPr>
        <p:spPr/>
        <p:txBody>
          <a:bodyPr/>
          <a:lstStyle/>
          <a:p>
            <a:fld id="{2DFC5336-E20F-4C70-9977-BD776EFAFF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202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indent="0" rtl="0">
              <a:spcBef>
                <a:spcPts val="0"/>
              </a:spcBef>
              <a:buClr>
                <a:srgbClr val="9E9C97"/>
              </a:buClr>
              <a:buFont typeface="Arial"/>
              <a:buNone/>
              <a:defRPr/>
            </a:lvl1pPr>
            <a:lvl2pPr marL="457200" indent="0" rtl="0">
              <a:spcBef>
                <a:spcPts val="0"/>
              </a:spcBef>
              <a:buClr>
                <a:srgbClr val="9E9C97"/>
              </a:buClr>
              <a:buFont typeface="Arial"/>
              <a:buNone/>
              <a:defRPr/>
            </a:lvl2pPr>
            <a:lvl3pPr marL="914400" indent="0" rtl="0">
              <a:spcBef>
                <a:spcPts val="0"/>
              </a:spcBef>
              <a:buClr>
                <a:srgbClr val="9E9C97"/>
              </a:buClr>
              <a:buFont typeface="Arial"/>
              <a:buNone/>
              <a:defRPr/>
            </a:lvl3pPr>
            <a:lvl4pPr marL="1371600" indent="0" rtl="0">
              <a:spcBef>
                <a:spcPts val="0"/>
              </a:spcBef>
              <a:buClr>
                <a:srgbClr val="9E9C97"/>
              </a:buClr>
              <a:buFont typeface="Arial"/>
              <a:buNone/>
              <a:defRPr/>
            </a:lvl4pPr>
            <a:lvl5pPr marL="1828800" indent="0" rtl="0">
              <a:spcBef>
                <a:spcPts val="0"/>
              </a:spcBef>
              <a:buClr>
                <a:srgbClr val="9E9C97"/>
              </a:buClr>
              <a:buFont typeface="Arial"/>
              <a:buNone/>
              <a:defRPr/>
            </a:lvl5pPr>
            <a:lvl6pPr marL="2286000" indent="0" rtl="0">
              <a:spcBef>
                <a:spcPts val="0"/>
              </a:spcBef>
              <a:buClr>
                <a:srgbClr val="9E9C97"/>
              </a:buClr>
              <a:buFont typeface="Arial"/>
              <a:buNone/>
              <a:defRPr/>
            </a:lvl6pPr>
            <a:lvl7pPr marL="2743200" indent="0" rtl="0">
              <a:spcBef>
                <a:spcPts val="0"/>
              </a:spcBef>
              <a:buClr>
                <a:srgbClr val="9E9C97"/>
              </a:buClr>
              <a:buFont typeface="Arial"/>
              <a:buNone/>
              <a:defRPr/>
            </a:lvl7pPr>
            <a:lvl8pPr marL="3200400" indent="0" rtl="0">
              <a:spcBef>
                <a:spcPts val="0"/>
              </a:spcBef>
              <a:buClr>
                <a:srgbClr val="9E9C97"/>
              </a:buClr>
              <a:buFont typeface="Arial"/>
              <a:buNone/>
              <a:defRPr/>
            </a:lvl8pPr>
            <a:lvl9pPr marL="3657600" indent="0" rtl="0">
              <a:spcBef>
                <a:spcPts val="0"/>
              </a:spcBef>
              <a:buClr>
                <a:srgbClr val="9E9C97"/>
              </a:buClr>
              <a:buFont typeface="Arial"/>
              <a:buNone/>
              <a:defRPr/>
            </a:lvl9pPr>
          </a:lstStyle>
          <a:p>
            <a:endParaRPr/>
          </a:p>
        </p:txBody>
      </p:sp>
      <p:sp>
        <p:nvSpPr>
          <p:cNvPr id="31" name="Shape 3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63"/>
            <a:ext cx="7886700" cy="2852737"/>
          </a:xfrm>
        </p:spPr>
        <p:txBody>
          <a:bodyPr anchor="b"/>
          <a:lstStyle>
            <a:lvl1pPr>
              <a:defRPr sz="4500"/>
            </a:lvl1pPr>
          </a:lstStyle>
          <a:p>
            <a:r>
              <a:rPr lang="en-US" dirty="0" smtClean="0"/>
              <a:t>Click to add content</a:t>
            </a:r>
            <a:endParaRPr lang="en-US" dirty="0"/>
          </a:p>
        </p:txBody>
      </p:sp>
      <p:sp>
        <p:nvSpPr>
          <p:cNvPr id="3" name="Text Placeholder 2"/>
          <p:cNvSpPr>
            <a:spLocks noGrp="1"/>
          </p:cNvSpPr>
          <p:nvPr>
            <p:ph type="body" idx="1" hasCustomPrompt="1"/>
          </p:nvPr>
        </p:nvSpPr>
        <p:spPr>
          <a:xfrm>
            <a:off x="623888" y="4589488"/>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add caption</a:t>
            </a:r>
          </a:p>
        </p:txBody>
      </p:sp>
      <p:sp>
        <p:nvSpPr>
          <p:cNvPr id="6" name="Slide Number Placeholder 5"/>
          <p:cNvSpPr>
            <a:spLocks noGrp="1"/>
          </p:cNvSpPr>
          <p:nvPr>
            <p:ph type="sldNum" sz="quarter" idx="12"/>
          </p:nvPr>
        </p:nvSpPr>
        <p:spPr/>
        <p:txBody>
          <a:bodyPr/>
          <a:lstStyle/>
          <a:p>
            <a:fld id="{2DFC5336-E20F-4C70-9977-BD776EFAFF7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069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4572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4" name="Shape 44"/>
          <p:cNvSpPr txBox="1">
            <a:spLocks noGrp="1"/>
          </p:cNvSpPr>
          <p:nvPr>
            <p:ph type="body" idx="2"/>
          </p:nvPr>
        </p:nvSpPr>
        <p:spPr>
          <a:xfrm>
            <a:off x="4572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4196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6" name="Shape 46"/>
          <p:cNvSpPr txBox="1">
            <a:spLocks noGrp="1"/>
          </p:cNvSpPr>
          <p:nvPr>
            <p:ph type="body" idx="4"/>
          </p:nvPr>
        </p:nvSpPr>
        <p:spPr>
          <a:xfrm>
            <a:off x="44196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indent="0" algn="ctr"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2" name="Shape 6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65" name="Shape 65"/>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a:spLocks noGrp="1"/>
          </p:cNvSpPr>
          <p:nvPr>
            <p:ph type="pic" idx="2"/>
          </p:nvPr>
        </p:nvSpPr>
        <p:spPr>
          <a:xfrm>
            <a:off x="0" y="0"/>
            <a:ext cx="8458200" cy="5486399"/>
          </a:xfrm>
          <a:prstGeom prst="bracketPair">
            <a:avLst/>
          </a:prstGeom>
          <a:noFill/>
          <a:ln w="19050" cap="flat" cmpd="sng">
            <a:solidFill>
              <a:srgbClr val="FFFFFF"/>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Arial"/>
              <a:buNone/>
              <a:defRPr/>
            </a:lvl1pPr>
            <a:lvl2pPr marL="457200" marR="0" indent="0" algn="l" rtl="0">
              <a:spcBef>
                <a:spcPts val="0"/>
              </a:spcBef>
              <a:buClr>
                <a:schemeClr val="dk1"/>
              </a:buClr>
              <a:buFont typeface="Arial"/>
              <a:buNone/>
              <a:defRPr/>
            </a:lvl2pPr>
            <a:lvl3pPr marL="914400" marR="0" indent="0" algn="l" rtl="0">
              <a:spcBef>
                <a:spcPts val="0"/>
              </a:spcBef>
              <a:buClr>
                <a:schemeClr val="dk1"/>
              </a:buClr>
              <a:buFont typeface="Arial"/>
              <a:buNone/>
              <a:defRPr/>
            </a:lvl3pPr>
            <a:lvl4pPr marL="1371600" marR="0" indent="0" algn="l" rtl="0">
              <a:spcBef>
                <a:spcPts val="0"/>
              </a:spcBef>
              <a:buClr>
                <a:schemeClr val="dk1"/>
              </a:buClr>
              <a:buFont typeface="Arial"/>
              <a:buNone/>
              <a:defRPr/>
            </a:lvl4pPr>
            <a:lvl5pPr marL="1828800" marR="0" indent="0" algn="l" rtl="0">
              <a:spcBef>
                <a:spcPts val="0"/>
              </a:spcBef>
              <a:buClr>
                <a:schemeClr val="dk1"/>
              </a:buClr>
              <a:buFont typeface="Arial"/>
              <a:buNone/>
              <a:defRPr/>
            </a:lvl5pPr>
            <a:lvl6pPr marL="2286000" marR="0" indent="0" algn="l" rtl="0">
              <a:spcBef>
                <a:spcPts val="0"/>
              </a:spcBef>
              <a:buClr>
                <a:schemeClr val="dk1"/>
              </a:buClr>
              <a:buFont typeface="Arial"/>
              <a:buNone/>
              <a:defRPr/>
            </a:lvl6pPr>
            <a:lvl7pPr marL="2743200" marR="0" indent="0" algn="l" rtl="0">
              <a:spcBef>
                <a:spcPts val="0"/>
              </a:spcBef>
              <a:buClr>
                <a:schemeClr val="dk1"/>
              </a:buClr>
              <a:buFont typeface="Arial"/>
              <a:buNone/>
              <a:defRPr/>
            </a:lvl7pPr>
            <a:lvl8pPr marL="3200400" marR="0" indent="0" algn="l" rtl="0">
              <a:spcBef>
                <a:spcPts val="0"/>
              </a:spcBef>
              <a:buClr>
                <a:schemeClr val="dk1"/>
              </a:buClr>
              <a:buFont typeface="Arial"/>
              <a:buNone/>
              <a:defRPr/>
            </a:lvl8pPr>
            <a:lvl9pPr marL="3657600" marR="0" indent="0" algn="l" rtl="0">
              <a:spcBef>
                <a:spcPts val="0"/>
              </a:spcBef>
              <a:buClr>
                <a:schemeClr val="dk1"/>
              </a:buClr>
              <a:buFont typeface="Arial"/>
              <a:buNone/>
              <a:defRPr/>
            </a:lvl9pPr>
          </a:lstStyle>
          <a:p>
            <a:endParaRPr/>
          </a:p>
        </p:txBody>
      </p:sp>
      <p:sp>
        <p:nvSpPr>
          <p:cNvPr id="69" name="Shape 69"/>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indent="0" algn="ctr"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70" name="Shape 70"/>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72" name="Shape 7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1866899" y="190500"/>
            <a:ext cx="4800600" cy="76199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6" name="Shape 7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2.jpg"/><Relationship Id="rId5" Type="http://schemas.openxmlformats.org/officeDocument/2006/relationships/slideLayout" Target="../slideLayouts/slideLayout27.xml"/><Relationship Id="rId10" Type="http://schemas.openxmlformats.org/officeDocument/2006/relationships/image" Target="../media/image1.jpg"/><Relationship Id="rId4" Type="http://schemas.openxmlformats.org/officeDocument/2006/relationships/slideLayout" Target="../slideLayouts/slideLayout26.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ADADA"/>
            </a:gs>
          </a:gsLst>
          <a:path path="circle">
            <a:fillToRect l="50000" t="50000" r="50000" b="50000"/>
          </a:path>
          <a:tileRect/>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Black"/>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indent="-88900" algn="l" rtl="0">
              <a:spcBef>
                <a:spcPts val="440"/>
              </a:spcBef>
              <a:buClr>
                <a:schemeClr val="accent1"/>
              </a:buClr>
              <a:buFont typeface="Arial"/>
              <a:buChar char="•"/>
              <a:defRPr/>
            </a:lvl1pPr>
            <a:lvl2pPr marL="640080" marR="0" indent="-106680" algn="l" rtl="0">
              <a:spcBef>
                <a:spcPts val="400"/>
              </a:spcBef>
              <a:buClr>
                <a:schemeClr val="accent2"/>
              </a:buClr>
              <a:buFont typeface="Arial"/>
              <a:buChar char="•"/>
              <a:defRPr/>
            </a:lvl2pPr>
            <a:lvl3pPr marL="1005839" marR="0" indent="-116839" algn="l" rtl="0">
              <a:spcBef>
                <a:spcPts val="360"/>
              </a:spcBef>
              <a:buClr>
                <a:schemeClr val="accent3"/>
              </a:buClr>
              <a:buFont typeface="Arial"/>
              <a:buChar char="•"/>
              <a:defRPr/>
            </a:lvl3pPr>
            <a:lvl4pPr marL="1280160" marR="0" indent="-137160" algn="l" rtl="0">
              <a:spcBef>
                <a:spcPts val="320"/>
              </a:spcBef>
              <a:buClr>
                <a:schemeClr val="accent4"/>
              </a:buClr>
              <a:buFont typeface="Arial"/>
              <a:buChar char="•"/>
              <a:defRPr/>
            </a:lvl4pPr>
            <a:lvl5pPr marL="1554480" marR="0" indent="-144780" algn="l" rtl="0">
              <a:spcBef>
                <a:spcPts val="280"/>
              </a:spcBef>
              <a:buClr>
                <a:schemeClr val="accent5"/>
              </a:buClr>
              <a:buFont typeface="Arial"/>
              <a:buChar char="•"/>
              <a:defRPr/>
            </a:lvl5pPr>
            <a:lvl6pPr marL="1737360" marR="0" indent="-99060" algn="l" rtl="0">
              <a:spcBef>
                <a:spcPts val="280"/>
              </a:spcBef>
              <a:buClr>
                <a:schemeClr val="accent1"/>
              </a:buClr>
              <a:buFont typeface="Arial"/>
              <a:buChar char="•"/>
              <a:defRPr/>
            </a:lvl6pPr>
            <a:lvl7pPr marL="1920240" marR="0" indent="-104139" algn="l" rtl="0">
              <a:spcBef>
                <a:spcPts val="280"/>
              </a:spcBef>
              <a:buClr>
                <a:schemeClr val="accent2"/>
              </a:buClr>
              <a:buFont typeface="Arial"/>
              <a:buChar char="•"/>
              <a:defRPr/>
            </a:lvl7pPr>
            <a:lvl8pPr marL="2103120" marR="0" indent="-96520" algn="l" rtl="0">
              <a:spcBef>
                <a:spcPts val="280"/>
              </a:spcBef>
              <a:buClr>
                <a:schemeClr val="accent3"/>
              </a:buClr>
              <a:buFont typeface="Arial"/>
              <a:buChar char="•"/>
              <a:defRPr/>
            </a:lvl8pPr>
            <a:lvl9pPr marL="2286000" marR="0" indent="-101600" algn="l" rtl="0">
              <a:spcBef>
                <a:spcPts val="280"/>
              </a:spcBef>
              <a:buClr>
                <a:schemeClr val="accent4"/>
              </a:buClr>
              <a:buFont typeface="Arial"/>
              <a:buChar char="•"/>
              <a:defRPr/>
            </a:lvl9pPr>
          </a:lstStyle>
          <a:p>
            <a:endParaRPr/>
          </a:p>
        </p:txBody>
      </p:sp>
      <p:sp>
        <p:nvSpPr>
          <p:cNvPr id="11" name="Shape 11"/>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rgbClr val="FFFFFF"/>
              </a:solidFill>
              <a:latin typeface="Calibri"/>
              <a:ea typeface="Calibri"/>
              <a:cs typeface="Calibri"/>
              <a:sym typeface="Calibri"/>
            </a:endParaRPr>
          </a:p>
        </p:txBody>
      </p:sp>
      <p:sp>
        <p:nvSpPr>
          <p:cNvPr id="12" name="Shape 12"/>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rgbClr val="FFFFFF"/>
              </a:solidFill>
              <a:latin typeface="Calibri"/>
              <a:ea typeface="Calibri"/>
              <a:cs typeface="Calibri"/>
              <a:sym typeface="Calibri"/>
            </a:endParaRPr>
          </a:p>
        </p:txBody>
      </p:sp>
      <p:sp>
        <p:nvSpPr>
          <p:cNvPr id="13" name="Shape 13"/>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spcAft>
                <a:spcPts val="0"/>
              </a:spcAft>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14" name="Shape 1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ADADA"/>
            </a:gs>
          </a:gsLst>
          <a:path path="circle">
            <a:fillToRect l="50000" t="50000" r="50000" b="50000"/>
          </a:path>
          <a:tileRect/>
        </a:gradFill>
        <a:effectLst/>
      </p:bgPr>
    </p:bg>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Black"/>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87" name="Shape 87"/>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indent="-88900" algn="l" rtl="0">
              <a:spcBef>
                <a:spcPts val="440"/>
              </a:spcBef>
              <a:buClr>
                <a:schemeClr val="accent1"/>
              </a:buClr>
              <a:buFont typeface="Arial"/>
              <a:buChar char="•"/>
              <a:defRPr/>
            </a:lvl1pPr>
            <a:lvl2pPr marL="640080" marR="0" indent="-106680" algn="l" rtl="0">
              <a:spcBef>
                <a:spcPts val="400"/>
              </a:spcBef>
              <a:buClr>
                <a:schemeClr val="accent2"/>
              </a:buClr>
              <a:buFont typeface="Arial"/>
              <a:buChar char="•"/>
              <a:defRPr/>
            </a:lvl2pPr>
            <a:lvl3pPr marL="1005839" marR="0" indent="-116839" algn="l" rtl="0">
              <a:spcBef>
                <a:spcPts val="360"/>
              </a:spcBef>
              <a:buClr>
                <a:schemeClr val="accent3"/>
              </a:buClr>
              <a:buFont typeface="Arial"/>
              <a:buChar char="•"/>
              <a:defRPr/>
            </a:lvl3pPr>
            <a:lvl4pPr marL="1280160" marR="0" indent="-137160" algn="l" rtl="0">
              <a:spcBef>
                <a:spcPts val="320"/>
              </a:spcBef>
              <a:buClr>
                <a:schemeClr val="accent4"/>
              </a:buClr>
              <a:buFont typeface="Arial"/>
              <a:buChar char="•"/>
              <a:defRPr/>
            </a:lvl4pPr>
            <a:lvl5pPr marL="1554480" marR="0" indent="-144780" algn="l" rtl="0">
              <a:spcBef>
                <a:spcPts val="280"/>
              </a:spcBef>
              <a:buClr>
                <a:schemeClr val="accent5"/>
              </a:buClr>
              <a:buFont typeface="Arial"/>
              <a:buChar char="•"/>
              <a:defRPr/>
            </a:lvl5pPr>
            <a:lvl6pPr marL="1737360" marR="0" indent="-99060" algn="l" rtl="0">
              <a:spcBef>
                <a:spcPts val="280"/>
              </a:spcBef>
              <a:buClr>
                <a:schemeClr val="accent1"/>
              </a:buClr>
              <a:buFont typeface="Arial"/>
              <a:buChar char="•"/>
              <a:defRPr/>
            </a:lvl6pPr>
            <a:lvl7pPr marL="1920240" marR="0" indent="-104139" algn="l" rtl="0">
              <a:spcBef>
                <a:spcPts val="280"/>
              </a:spcBef>
              <a:buClr>
                <a:schemeClr val="accent2"/>
              </a:buClr>
              <a:buFont typeface="Arial"/>
              <a:buChar char="•"/>
              <a:defRPr/>
            </a:lvl7pPr>
            <a:lvl8pPr marL="2103120" marR="0" indent="-96520" algn="l" rtl="0">
              <a:spcBef>
                <a:spcPts val="280"/>
              </a:spcBef>
              <a:buClr>
                <a:schemeClr val="accent3"/>
              </a:buClr>
              <a:buFont typeface="Arial"/>
              <a:buChar char="•"/>
              <a:defRPr/>
            </a:lvl8pPr>
            <a:lvl9pPr marL="2286000" marR="0" indent="-101600" algn="l" rtl="0">
              <a:spcBef>
                <a:spcPts val="280"/>
              </a:spcBef>
              <a:buClr>
                <a:schemeClr val="accent4"/>
              </a:buClr>
              <a:buFont typeface="Arial"/>
              <a:buChar char="•"/>
              <a:defRPr/>
            </a:lvl9pPr>
          </a:lstStyle>
          <a:p>
            <a:endParaRPr/>
          </a:p>
        </p:txBody>
      </p:sp>
      <p:sp>
        <p:nvSpPr>
          <p:cNvPr id="88" name="Shape 88"/>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rgbClr val="FFFFFF"/>
              </a:solidFill>
              <a:latin typeface="Calibri"/>
              <a:ea typeface="Calibri"/>
              <a:cs typeface="Calibri"/>
              <a:sym typeface="Calibri"/>
            </a:endParaRPr>
          </a:p>
        </p:txBody>
      </p:sp>
      <p:sp>
        <p:nvSpPr>
          <p:cNvPr id="89" name="Shape 89"/>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rgbClr val="FFFFFF"/>
              </a:solidFill>
              <a:latin typeface="Calibri"/>
              <a:ea typeface="Calibri"/>
              <a:cs typeface="Calibri"/>
              <a:sym typeface="Calibri"/>
            </a:endParaRPr>
          </a:p>
        </p:txBody>
      </p:sp>
      <p:sp>
        <p:nvSpPr>
          <p:cNvPr id="90" name="Shape 9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spcAft>
                <a:spcPts val="0"/>
              </a:spcAft>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91" name="Shape 91"/>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2" name="Shape 9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ADADA"/>
            </a:gs>
          </a:gsLst>
          <a:path path="circle">
            <a:fillToRect l="50000" t="50000" r="50000" b="50000"/>
          </a:path>
          <a:tileRect/>
        </a:gradFill>
        <a:effectLst/>
      </p:bgPr>
    </p:bg>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Black"/>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4" name="Shape 164"/>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indent="-88900" algn="l" rtl="0">
              <a:spcBef>
                <a:spcPts val="440"/>
              </a:spcBef>
              <a:buClr>
                <a:schemeClr val="accent1"/>
              </a:buClr>
              <a:buFont typeface="Arial"/>
              <a:buChar char="•"/>
              <a:defRPr/>
            </a:lvl1pPr>
            <a:lvl2pPr marL="640080" marR="0" indent="-106680" algn="l" rtl="0">
              <a:spcBef>
                <a:spcPts val="400"/>
              </a:spcBef>
              <a:buClr>
                <a:schemeClr val="accent2"/>
              </a:buClr>
              <a:buFont typeface="Arial"/>
              <a:buChar char="•"/>
              <a:defRPr/>
            </a:lvl2pPr>
            <a:lvl3pPr marL="1005839" marR="0" indent="-116839" algn="l" rtl="0">
              <a:spcBef>
                <a:spcPts val="360"/>
              </a:spcBef>
              <a:buClr>
                <a:schemeClr val="accent3"/>
              </a:buClr>
              <a:buFont typeface="Arial"/>
              <a:buChar char="•"/>
              <a:defRPr/>
            </a:lvl3pPr>
            <a:lvl4pPr marL="1280160" marR="0" indent="-137160" algn="l" rtl="0">
              <a:spcBef>
                <a:spcPts val="320"/>
              </a:spcBef>
              <a:buClr>
                <a:schemeClr val="accent4"/>
              </a:buClr>
              <a:buFont typeface="Arial"/>
              <a:buChar char="•"/>
              <a:defRPr/>
            </a:lvl4pPr>
            <a:lvl5pPr marL="1554480" marR="0" indent="-144780" algn="l" rtl="0">
              <a:spcBef>
                <a:spcPts val="280"/>
              </a:spcBef>
              <a:buClr>
                <a:schemeClr val="accent5"/>
              </a:buClr>
              <a:buFont typeface="Arial"/>
              <a:buChar char="•"/>
              <a:defRPr/>
            </a:lvl5pPr>
            <a:lvl6pPr marL="1737360" marR="0" indent="-99060" algn="l" rtl="0">
              <a:spcBef>
                <a:spcPts val="280"/>
              </a:spcBef>
              <a:buClr>
                <a:schemeClr val="accent1"/>
              </a:buClr>
              <a:buFont typeface="Arial"/>
              <a:buChar char="•"/>
              <a:defRPr/>
            </a:lvl6pPr>
            <a:lvl7pPr marL="1920240" marR="0" indent="-104139" algn="l" rtl="0">
              <a:spcBef>
                <a:spcPts val="280"/>
              </a:spcBef>
              <a:buClr>
                <a:schemeClr val="accent2"/>
              </a:buClr>
              <a:buFont typeface="Arial"/>
              <a:buChar char="•"/>
              <a:defRPr/>
            </a:lvl7pPr>
            <a:lvl8pPr marL="2103120" marR="0" indent="-96520" algn="l" rtl="0">
              <a:spcBef>
                <a:spcPts val="280"/>
              </a:spcBef>
              <a:buClr>
                <a:schemeClr val="accent3"/>
              </a:buClr>
              <a:buFont typeface="Arial"/>
              <a:buChar char="•"/>
              <a:defRPr/>
            </a:lvl8pPr>
            <a:lvl9pPr marL="2286000" marR="0" indent="-101600" algn="l" rtl="0">
              <a:spcBef>
                <a:spcPts val="280"/>
              </a:spcBef>
              <a:buClr>
                <a:schemeClr val="accent4"/>
              </a:buClr>
              <a:buFont typeface="Arial"/>
              <a:buChar char="•"/>
              <a:defRPr/>
            </a:lvl9pPr>
          </a:lstStyle>
          <a:p>
            <a:endParaRPr/>
          </a:p>
        </p:txBody>
      </p:sp>
      <p:sp>
        <p:nvSpPr>
          <p:cNvPr id="165" name="Shape 165"/>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rgbClr val="FFFFFF"/>
              </a:solidFill>
              <a:latin typeface="Calibri"/>
              <a:ea typeface="Calibri"/>
              <a:cs typeface="Calibri"/>
              <a:sym typeface="Calibri"/>
            </a:endParaRPr>
          </a:p>
        </p:txBody>
      </p:sp>
      <p:sp>
        <p:nvSpPr>
          <p:cNvPr id="166" name="Shape 166"/>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rgbClr val="FFFFFF"/>
              </a:solidFill>
              <a:latin typeface="Calibri"/>
              <a:ea typeface="Calibri"/>
              <a:cs typeface="Calibri"/>
              <a:sym typeface="Calibri"/>
            </a:endParaRPr>
          </a:p>
        </p:txBody>
      </p:sp>
      <p:sp>
        <p:nvSpPr>
          <p:cNvPr id="167" name="Shape 16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spcAft>
                <a:spcPts val="0"/>
              </a:spcAft>
              <a:buNone/>
              <a:defRPr sz="1800" b="0"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168" name="Shape 16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9" name="Shape 169"/>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11">
            <a:extLst>
              <a:ext uri="{28A0092B-C50C-407E-A947-70E740481C1C}">
                <a14:useLocalDpi xmlns:a14="http://schemas.microsoft.com/office/drawing/2010/main" val="0"/>
              </a:ext>
            </a:extLst>
          </a:blip>
          <a:stretch>
            <a:fillRect/>
          </a:stretch>
        </p:blipFill>
        <p:spPr bwMode="auto">
          <a:xfrm>
            <a:off x="-76200" y="-57859"/>
            <a:ext cx="9296399" cy="69737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06F44EB-10B2-45DB-8353-3ED4CC9030CD}" type="datetime1">
              <a:rPr lang="en-US" kern="1200" smtClean="0">
                <a:solidFill>
                  <a:prstClr val="black">
                    <a:tint val="75000"/>
                  </a:prstClr>
                </a:solidFill>
                <a:latin typeface="Calibri"/>
              </a:rPr>
              <a:pPr/>
              <a:t>9/2/2016</a:t>
            </a:fld>
            <a:endParaRPr lang="en-US" kern="1200">
              <a:solidFill>
                <a:prstClr val="black">
                  <a:tint val="75000"/>
                </a:prstClr>
              </a:solidFill>
              <a:latin typeface="Calibri"/>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kern="120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E507D8-6DC6-4D2C-8233-08C18F3EF4D6}" type="slidenum">
              <a:rPr lang="en-US" kern="1200" smtClean="0">
                <a:solidFill>
                  <a:prstClr val="black">
                    <a:tint val="75000"/>
                  </a:prstClr>
                </a:solidFill>
                <a:latin typeface="Calibri"/>
              </a:rPr>
              <a:pPr/>
              <a:t>‹#›</a:t>
            </a:fld>
            <a:endParaRPr lang="en-US" kern="1200">
              <a:solidFill>
                <a:prstClr val="black">
                  <a:tint val="75000"/>
                </a:prstClr>
              </a:solidFill>
              <a:latin typeface="Calibri"/>
            </a:endParaRPr>
          </a:p>
        </p:txBody>
      </p:sp>
    </p:spTree>
    <p:extLst>
      <p:ext uri="{BB962C8B-B14F-4D97-AF65-F5344CB8AC3E}">
        <p14:creationId xmlns:p14="http://schemas.microsoft.com/office/powerpoint/2010/main" val="40206859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hf hdr="0" ftr="0" dt="0"/>
  <p:txStyles>
    <p:titleStyle>
      <a:lvl1pPr algn="ctr" defTabSz="685800" rtl="0" eaLnBrk="1" latinLnBrk="0" hangingPunct="1">
        <a:spcBef>
          <a:spcPct val="0"/>
        </a:spcBef>
        <a:buNone/>
        <a:defRPr sz="3300" kern="1200" baseline="0">
          <a:solidFill>
            <a:schemeClr val="tx1"/>
          </a:solidFill>
          <a:latin typeface="Calibri" pitchFamily="34" charset="0"/>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baseline="0">
          <a:solidFill>
            <a:schemeClr val="tx1"/>
          </a:solidFill>
          <a:latin typeface="Calibri" pitchFamily="34" charset="0"/>
          <a:ea typeface="+mn-ea"/>
          <a:cs typeface="+mn-cs"/>
        </a:defRPr>
      </a:lvl1pPr>
      <a:lvl2pPr marL="557213" indent="-214313" algn="l" defTabSz="685800" rtl="0" eaLnBrk="1" latinLnBrk="0" hangingPunct="1">
        <a:spcBef>
          <a:spcPct val="20000"/>
        </a:spcBef>
        <a:buFont typeface="Arial" pitchFamily="34" charset="0"/>
        <a:buChar char="–"/>
        <a:defRPr sz="2100" kern="1200" baseline="0">
          <a:solidFill>
            <a:schemeClr val="tx1"/>
          </a:solidFill>
          <a:latin typeface="Calibri" pitchFamily="34" charset="0"/>
          <a:ea typeface="+mn-ea"/>
          <a:cs typeface="+mn-cs"/>
        </a:defRPr>
      </a:lvl2pPr>
      <a:lvl3pPr marL="857250" indent="-171450" algn="l" defTabSz="685800" rtl="0" eaLnBrk="1" latinLnBrk="0" hangingPunct="1">
        <a:spcBef>
          <a:spcPct val="20000"/>
        </a:spcBef>
        <a:buFont typeface="Arial" pitchFamily="34" charset="0"/>
        <a:buChar char="•"/>
        <a:defRPr sz="1800" kern="1200" baseline="0">
          <a:solidFill>
            <a:schemeClr val="tx1"/>
          </a:solidFill>
          <a:latin typeface="Calibri" pitchFamily="34" charset="0"/>
          <a:ea typeface="+mn-ea"/>
          <a:cs typeface="+mn-cs"/>
        </a:defRPr>
      </a:lvl3pPr>
      <a:lvl4pPr marL="1200150" indent="-171450" algn="l" defTabSz="685800" rtl="0" eaLnBrk="1" latinLnBrk="0" hangingPunct="1">
        <a:spcBef>
          <a:spcPct val="20000"/>
        </a:spcBef>
        <a:buFont typeface="Arial" pitchFamily="34" charset="0"/>
        <a:buChar char="–"/>
        <a:defRPr sz="1500" kern="1200" baseline="0">
          <a:solidFill>
            <a:schemeClr val="tx1"/>
          </a:solidFill>
          <a:latin typeface="Calibri" pitchFamily="34" charset="0"/>
          <a:ea typeface="+mn-ea"/>
          <a:cs typeface="+mn-cs"/>
        </a:defRPr>
      </a:lvl4pPr>
      <a:lvl5pPr marL="1543050" indent="-171450" algn="l" defTabSz="685800" rtl="0" eaLnBrk="1" latinLnBrk="0" hangingPunct="1">
        <a:spcBef>
          <a:spcPct val="20000"/>
        </a:spcBef>
        <a:buFont typeface="Arial" pitchFamily="34" charset="0"/>
        <a:buChar char="»"/>
        <a:defRPr sz="1500" kern="1200" baseline="0">
          <a:solidFill>
            <a:schemeClr val="tx1"/>
          </a:solidFill>
          <a:latin typeface="Calibri"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6.xml"/><Relationship Id="rId5" Type="http://schemas.openxmlformats.org/officeDocument/2006/relationships/hyperlink" Target="mailto:karri.Hammerstrom@reedleycollege.edu" TargetMode="Externa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hyperlink" Target="http://sequoiasadulted.com/pathways/index.asp" TargetMode="External"/><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ctrTitle"/>
          </p:nvPr>
        </p:nvSpPr>
        <p:spPr>
          <a:xfrm>
            <a:off x="264072" y="3373821"/>
            <a:ext cx="8028590" cy="1740009"/>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Arial Black"/>
              <a:buNone/>
            </a:pPr>
            <a:r>
              <a:rPr lang="en-US" sz="5400" b="0" i="0" u="none" strike="noStrike" cap="none" baseline="0" dirty="0">
                <a:solidFill>
                  <a:schemeClr val="dk2"/>
                </a:solidFill>
                <a:latin typeface="Calibri" panose="020F0502020204030204" pitchFamily="34" charset="0"/>
                <a:ea typeface="Arial Black"/>
                <a:cs typeface="Arial Black"/>
                <a:sym typeface="Arial Black"/>
              </a:rPr>
              <a:t>Consortium </a:t>
            </a:r>
            <a:r>
              <a:rPr lang="en-US" sz="5400" b="0" i="0" u="none" strike="noStrike" cap="none" baseline="0" dirty="0" smtClean="0">
                <a:solidFill>
                  <a:schemeClr val="dk2"/>
                </a:solidFill>
                <a:latin typeface="Calibri" panose="020F0502020204030204" pitchFamily="34" charset="0"/>
                <a:ea typeface="Arial Black"/>
                <a:cs typeface="Arial Black"/>
                <a:sym typeface="Arial Black"/>
              </a:rPr>
              <a:t>Board Special Meeting</a:t>
            </a:r>
            <a:r>
              <a:rPr lang="en-US" sz="5400" b="0" i="0" u="none" strike="noStrike" cap="none" baseline="0" dirty="0">
                <a:solidFill>
                  <a:schemeClr val="dk2"/>
                </a:solidFill>
                <a:latin typeface="Calibri" panose="020F0502020204030204" pitchFamily="34" charset="0"/>
                <a:ea typeface="Arial Black"/>
                <a:cs typeface="Arial Black"/>
                <a:sym typeface="Arial Black"/>
              </a:rPr>
              <a:t/>
            </a:r>
            <a:br>
              <a:rPr lang="en-US" sz="5400" b="0" i="0" u="none" strike="noStrike" cap="none" baseline="0" dirty="0">
                <a:solidFill>
                  <a:schemeClr val="dk2"/>
                </a:solidFill>
                <a:latin typeface="Calibri" panose="020F0502020204030204" pitchFamily="34" charset="0"/>
                <a:ea typeface="Arial Black"/>
                <a:cs typeface="Arial Black"/>
                <a:sym typeface="Arial Black"/>
              </a:rPr>
            </a:br>
            <a:r>
              <a:rPr lang="en-US" sz="5400" dirty="0" smtClean="0">
                <a:solidFill>
                  <a:schemeClr val="dk2"/>
                </a:solidFill>
                <a:latin typeface="Calibri" panose="020F0502020204030204" pitchFamily="34" charset="0"/>
                <a:ea typeface="Arial Black"/>
                <a:cs typeface="Arial Black"/>
                <a:sym typeface="Arial Black"/>
              </a:rPr>
              <a:t>9.6.16</a:t>
            </a:r>
            <a:endParaRPr lang="en-US" sz="5400" b="0" i="0" u="none" strike="noStrike" cap="none" baseline="0" dirty="0">
              <a:solidFill>
                <a:schemeClr val="dk2"/>
              </a:solidFill>
              <a:latin typeface="Calibri" panose="020F0502020204030204" pitchFamily="34" charset="0"/>
              <a:ea typeface="Arial Black"/>
              <a:cs typeface="Arial Black"/>
              <a:sym typeface="Arial Black"/>
            </a:endParaRPr>
          </a:p>
        </p:txBody>
      </p:sp>
      <p:pic>
        <p:nvPicPr>
          <p:cNvPr id="241" name="Shape 241"/>
          <p:cNvPicPr preferRelativeResize="0"/>
          <p:nvPr/>
        </p:nvPicPr>
        <p:blipFill rotWithShape="1">
          <a:blip r:embed="rId3">
            <a:alphaModFix/>
          </a:blip>
          <a:srcRect/>
          <a:stretch/>
        </p:blipFill>
        <p:spPr>
          <a:xfrm>
            <a:off x="2438400" y="928455"/>
            <a:ext cx="3429000" cy="1619458"/>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3" name="TextBox 2"/>
          <p:cNvSpPr txBox="1"/>
          <p:nvPr/>
        </p:nvSpPr>
        <p:spPr>
          <a:xfrm>
            <a:off x="511791" y="2086960"/>
            <a:ext cx="8127242" cy="3000821"/>
          </a:xfrm>
          <a:prstGeom prst="rect">
            <a:avLst/>
          </a:prstGeom>
          <a:noFill/>
        </p:spPr>
        <p:txBody>
          <a:bodyPr wrap="square" rtlCol="0">
            <a:spAutoFit/>
          </a:bodyPr>
          <a:lstStyle/>
          <a:p>
            <a:pPr marL="428625" indent="-428625">
              <a:buFont typeface="Arial" panose="020B0604020202020204" pitchFamily="34" charset="0"/>
              <a:buChar char="•"/>
            </a:pPr>
            <a:r>
              <a:rPr lang="en-US" sz="2700" b="1" kern="1200" dirty="0">
                <a:solidFill>
                  <a:prstClr val="black"/>
                </a:solidFill>
                <a:latin typeface="Calibri"/>
              </a:rPr>
              <a:t>Collaboration of 14 community colleges </a:t>
            </a:r>
            <a:r>
              <a:rPr lang="en-US" sz="2700" kern="1200" dirty="0">
                <a:solidFill>
                  <a:prstClr val="black"/>
                </a:solidFill>
                <a:latin typeface="Calibri"/>
              </a:rPr>
              <a:t>and regional workforce and economic development organizations that serve the Central and Mother Lode region on behalf of the </a:t>
            </a:r>
            <a:r>
              <a:rPr lang="en-US" sz="2700" b="1" kern="1200" dirty="0">
                <a:solidFill>
                  <a:prstClr val="black"/>
                </a:solidFill>
                <a:latin typeface="Calibri"/>
              </a:rPr>
              <a:t>California Community Colleges Chancellor Office (CCCCO)</a:t>
            </a:r>
            <a:r>
              <a:rPr lang="en-US" sz="2700" kern="1200" dirty="0">
                <a:solidFill>
                  <a:prstClr val="black"/>
                </a:solidFill>
                <a:latin typeface="Calibri"/>
              </a:rPr>
              <a:t>, </a:t>
            </a:r>
            <a:r>
              <a:rPr lang="en-US" sz="2700" b="1" kern="1200" dirty="0">
                <a:solidFill>
                  <a:prstClr val="black"/>
                </a:solidFill>
                <a:latin typeface="Calibri"/>
              </a:rPr>
              <a:t>Doing What Matters for Jobs and the Economy Initiative</a:t>
            </a:r>
            <a:r>
              <a:rPr lang="en-US" sz="2700" kern="1200" dirty="0">
                <a:solidFill>
                  <a:prstClr val="black"/>
                </a:solidFill>
                <a:latin typeface="Calibri"/>
              </a:rPr>
              <a:t>, and the  </a:t>
            </a:r>
            <a:br>
              <a:rPr lang="en-US" sz="2700" kern="1200" dirty="0">
                <a:solidFill>
                  <a:prstClr val="black"/>
                </a:solidFill>
                <a:latin typeface="Calibri"/>
              </a:rPr>
            </a:br>
            <a:r>
              <a:rPr lang="en-US" sz="2700" b="1" kern="1200" dirty="0">
                <a:solidFill>
                  <a:prstClr val="black"/>
                </a:solidFill>
                <a:latin typeface="Calibri"/>
              </a:rPr>
              <a:t>Strong Workforce Program</a:t>
            </a:r>
            <a:r>
              <a:rPr lang="en-US" sz="2700" kern="1200" dirty="0">
                <a:solidFill>
                  <a:prstClr val="black"/>
                </a:solidFill>
                <a:latin typeface="Calibri"/>
              </a:rPr>
              <a:t>.  </a:t>
            </a:r>
          </a:p>
        </p:txBody>
      </p:sp>
      <p:sp>
        <p:nvSpPr>
          <p:cNvPr id="7" name="TextBox 6"/>
          <p:cNvSpPr txBox="1"/>
          <p:nvPr/>
        </p:nvSpPr>
        <p:spPr>
          <a:xfrm>
            <a:off x="5084895" y="1302596"/>
            <a:ext cx="3554138" cy="646331"/>
          </a:xfrm>
          <a:prstGeom prst="rect">
            <a:avLst/>
          </a:prstGeom>
          <a:noFill/>
        </p:spPr>
        <p:txBody>
          <a:bodyPr wrap="square" rtlCol="0">
            <a:spAutoFit/>
          </a:bodyPr>
          <a:lstStyle/>
          <a:p>
            <a:pPr algn="ctr"/>
            <a:r>
              <a:rPr lang="en-US" sz="3600" b="1" i="1" kern="1200" dirty="0">
                <a:solidFill>
                  <a:srgbClr val="00B0F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The CRC is…</a:t>
            </a:r>
          </a:p>
        </p:txBody>
      </p:sp>
    </p:spTree>
    <p:extLst>
      <p:ext uri="{BB962C8B-B14F-4D97-AF65-F5344CB8AC3E}">
        <p14:creationId xmlns:p14="http://schemas.microsoft.com/office/powerpoint/2010/main" val="3699217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3" name="TextBox 2"/>
          <p:cNvSpPr txBox="1"/>
          <p:nvPr/>
        </p:nvSpPr>
        <p:spPr>
          <a:xfrm>
            <a:off x="81886" y="1924052"/>
            <a:ext cx="9062114" cy="3416320"/>
          </a:xfrm>
          <a:prstGeom prst="rect">
            <a:avLst/>
          </a:prstGeom>
          <a:noFill/>
        </p:spPr>
        <p:txBody>
          <a:bodyPr wrap="square" rtlCol="0">
            <a:spAutoFit/>
          </a:bodyPr>
          <a:lstStyle/>
          <a:p>
            <a:pPr marL="342900" indent="-342900">
              <a:buFont typeface="Arial" panose="020B0604020202020204" pitchFamily="34" charset="0"/>
              <a:buChar char="•"/>
            </a:pPr>
            <a:r>
              <a:rPr lang="en-US" sz="2400" kern="1200" dirty="0">
                <a:solidFill>
                  <a:prstClr val="black"/>
                </a:solidFill>
                <a:latin typeface="Calibri"/>
              </a:rPr>
              <a:t>Steering Committee (governing body) is comprised of CTE Deans appointed by their respective college presidents.  </a:t>
            </a:r>
          </a:p>
          <a:p>
            <a:pPr marL="342900" indent="-342900">
              <a:buFont typeface="Arial" panose="020B0604020202020204" pitchFamily="34" charset="0"/>
              <a:buChar char="•"/>
            </a:pPr>
            <a:r>
              <a:rPr lang="en-US" sz="2400" kern="1200" dirty="0">
                <a:solidFill>
                  <a:prstClr val="black"/>
                </a:solidFill>
                <a:latin typeface="Calibri"/>
              </a:rPr>
              <a:t>Works with the region’s Deputy Sector Navigators ( 7 DSNs) &amp; Technical Assistance Providers (2 TAPs) to work with industry sectors</a:t>
            </a:r>
          </a:p>
          <a:p>
            <a:pPr marL="342900" indent="-342900">
              <a:buFont typeface="Arial" panose="020B0604020202020204" pitchFamily="34" charset="0"/>
              <a:buChar char="•"/>
            </a:pPr>
            <a:r>
              <a:rPr lang="en-US" sz="2400" kern="1200" dirty="0">
                <a:solidFill>
                  <a:prstClr val="black"/>
                </a:solidFill>
                <a:latin typeface="Calibri"/>
              </a:rPr>
              <a:t>Provides outreach and partnership support to the community colleges; facilitates the endorsement of new credit Career Technical Education programs</a:t>
            </a:r>
          </a:p>
          <a:p>
            <a:pPr marL="342900" indent="-342900">
              <a:buFont typeface="Arial" panose="020B0604020202020204" pitchFamily="34" charset="0"/>
              <a:buChar char="•"/>
            </a:pPr>
            <a:r>
              <a:rPr lang="en-US" sz="2400" kern="1200" dirty="0">
                <a:solidFill>
                  <a:prstClr val="black"/>
                </a:solidFill>
                <a:latin typeface="Calibri"/>
              </a:rPr>
              <a:t>Serves as a connection between two- and four-year, local colleges, industry, Adult Education, K-12 and Workforce Development Boards</a:t>
            </a:r>
          </a:p>
        </p:txBody>
      </p:sp>
      <p:sp>
        <p:nvSpPr>
          <p:cNvPr id="7" name="TextBox 6"/>
          <p:cNvSpPr txBox="1"/>
          <p:nvPr/>
        </p:nvSpPr>
        <p:spPr>
          <a:xfrm>
            <a:off x="5084895" y="1302596"/>
            <a:ext cx="3554138" cy="646331"/>
          </a:xfrm>
          <a:prstGeom prst="rect">
            <a:avLst/>
          </a:prstGeom>
          <a:noFill/>
        </p:spPr>
        <p:txBody>
          <a:bodyPr wrap="square" rtlCol="0">
            <a:spAutoFit/>
          </a:bodyPr>
          <a:lstStyle/>
          <a:p>
            <a:pPr algn="ctr"/>
            <a:r>
              <a:rPr lang="en-US" sz="3600" b="1" i="1" kern="1200" dirty="0">
                <a:solidFill>
                  <a:srgbClr val="00B0F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The CRC is…</a:t>
            </a:r>
          </a:p>
        </p:txBody>
      </p:sp>
    </p:spTree>
    <p:extLst>
      <p:ext uri="{BB962C8B-B14F-4D97-AF65-F5344CB8AC3E}">
        <p14:creationId xmlns:p14="http://schemas.microsoft.com/office/powerpoint/2010/main" val="2511937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2" name="Rectangle 1"/>
          <p:cNvSpPr/>
          <p:nvPr/>
        </p:nvSpPr>
        <p:spPr>
          <a:xfrm>
            <a:off x="560232" y="1307815"/>
            <a:ext cx="9144000" cy="4270400"/>
          </a:xfrm>
          <a:prstGeom prst="rect">
            <a:avLst/>
          </a:prstGeom>
        </p:spPr>
        <p:txBody>
          <a:bodyPr wrap="square" numCol="2">
            <a:spAutoFit/>
          </a:bodyPr>
          <a:lstStyle/>
          <a:p>
            <a:endParaRPr lang="en-US" sz="2100" kern="1200" dirty="0">
              <a:solidFill>
                <a:prstClr val="black"/>
              </a:solidFill>
              <a:latin typeface="Arial" panose="020B0604020202020204" pitchFamily="34" charset="0"/>
              <a:cs typeface="Arial" panose="020B0604020202020204" pitchFamily="34" charset="0"/>
            </a:endParaRPr>
          </a:p>
          <a:p>
            <a:endParaRPr lang="en-US" sz="2100" kern="1200" dirty="0">
              <a:solidFill>
                <a:prstClr val="black"/>
              </a:solidFill>
              <a:latin typeface="Arial" panose="020B0604020202020204" pitchFamily="34" charset="0"/>
              <a:cs typeface="Arial" panose="020B0604020202020204" pitchFamily="34" charset="0"/>
            </a:endParaRPr>
          </a:p>
          <a:p>
            <a:r>
              <a:rPr lang="en-US" sz="2100" b="1" kern="1200" dirty="0">
                <a:solidFill>
                  <a:prstClr val="black"/>
                </a:solidFill>
                <a:latin typeface="Arial" panose="020B0604020202020204" pitchFamily="34" charset="0"/>
                <a:cs typeface="Arial" panose="020B0604020202020204" pitchFamily="34" charset="0"/>
              </a:rPr>
              <a:t>Kern CCD</a:t>
            </a:r>
          </a:p>
          <a:p>
            <a:pPr marL="342900" lvl="1"/>
            <a:r>
              <a:rPr lang="en-US" sz="2100" kern="1200" dirty="0">
                <a:solidFill>
                  <a:prstClr val="black"/>
                </a:solidFill>
                <a:latin typeface="Arial" panose="020B0604020202020204" pitchFamily="34" charset="0"/>
                <a:cs typeface="Arial" panose="020B0604020202020204" pitchFamily="34" charset="0"/>
              </a:rPr>
              <a:t>o Bakersfield College</a:t>
            </a:r>
          </a:p>
          <a:p>
            <a:pPr marL="342900" lvl="1"/>
            <a:r>
              <a:rPr lang="en-US" sz="2100" kern="1200" dirty="0">
                <a:solidFill>
                  <a:prstClr val="black"/>
                </a:solidFill>
                <a:latin typeface="Arial" panose="020B0604020202020204" pitchFamily="34" charset="0"/>
                <a:cs typeface="Arial" panose="020B0604020202020204" pitchFamily="34" charset="0"/>
              </a:rPr>
              <a:t>o Cerro Coso College</a:t>
            </a:r>
          </a:p>
          <a:p>
            <a:pPr marL="342900" lvl="1"/>
            <a:r>
              <a:rPr lang="en-US" sz="2100" kern="1200" dirty="0">
                <a:solidFill>
                  <a:prstClr val="black"/>
                </a:solidFill>
                <a:latin typeface="Arial" panose="020B0604020202020204" pitchFamily="34" charset="0"/>
                <a:cs typeface="Arial" panose="020B0604020202020204" pitchFamily="34" charset="0"/>
              </a:rPr>
              <a:t>o Porterville College</a:t>
            </a:r>
          </a:p>
          <a:p>
            <a:r>
              <a:rPr lang="en-US" sz="2100" b="1" kern="1200" dirty="0">
                <a:solidFill>
                  <a:prstClr val="black"/>
                </a:solidFill>
                <a:latin typeface="Arial" panose="020B0604020202020204" pitchFamily="34" charset="0"/>
                <a:cs typeface="Arial" panose="020B0604020202020204" pitchFamily="34" charset="0"/>
              </a:rPr>
              <a:t>Merced CCD</a:t>
            </a:r>
          </a:p>
          <a:p>
            <a:pPr marL="342900" lvl="1"/>
            <a:r>
              <a:rPr lang="en-US" sz="2100" kern="1200" dirty="0">
                <a:solidFill>
                  <a:prstClr val="black"/>
                </a:solidFill>
                <a:latin typeface="Arial" panose="020B0604020202020204" pitchFamily="34" charset="0"/>
                <a:cs typeface="Arial" panose="020B0604020202020204" pitchFamily="34" charset="0"/>
              </a:rPr>
              <a:t>o Merced College</a:t>
            </a:r>
          </a:p>
          <a:p>
            <a:r>
              <a:rPr lang="en-US" sz="2100" b="1" kern="1200" dirty="0">
                <a:solidFill>
                  <a:prstClr val="black"/>
                </a:solidFill>
                <a:latin typeface="Arial" panose="020B0604020202020204" pitchFamily="34" charset="0"/>
                <a:cs typeface="Arial" panose="020B0604020202020204" pitchFamily="34" charset="0"/>
              </a:rPr>
              <a:t>San Joaquin Delta CCD</a:t>
            </a:r>
          </a:p>
          <a:p>
            <a:pPr marL="342900" lvl="1"/>
            <a:r>
              <a:rPr lang="en-US" sz="2100" kern="1200" dirty="0">
                <a:solidFill>
                  <a:prstClr val="black"/>
                </a:solidFill>
                <a:latin typeface="Arial" panose="020B0604020202020204" pitchFamily="34" charset="0"/>
                <a:cs typeface="Arial" panose="020B0604020202020204" pitchFamily="34" charset="0"/>
              </a:rPr>
              <a:t>o San Joaquin Delta College</a:t>
            </a:r>
          </a:p>
          <a:p>
            <a:r>
              <a:rPr lang="en-US" sz="2100" b="1" kern="1200" dirty="0">
                <a:solidFill>
                  <a:prstClr val="black"/>
                </a:solidFill>
                <a:latin typeface="Arial" panose="020B0604020202020204" pitchFamily="34" charset="0"/>
                <a:cs typeface="Arial" panose="020B0604020202020204" pitchFamily="34" charset="0"/>
              </a:rPr>
              <a:t>Sequoias CCD</a:t>
            </a:r>
          </a:p>
          <a:p>
            <a:pPr marL="342900" lvl="1"/>
            <a:r>
              <a:rPr lang="en-US" sz="2100" kern="1200" dirty="0">
                <a:solidFill>
                  <a:prstClr val="black"/>
                </a:solidFill>
                <a:latin typeface="Arial" panose="020B0604020202020204" pitchFamily="34" charset="0"/>
                <a:cs typeface="Arial" panose="020B0604020202020204" pitchFamily="34" charset="0"/>
              </a:rPr>
              <a:t>o College of the Sequoias </a:t>
            </a:r>
            <a:br>
              <a:rPr lang="en-US" sz="2100" kern="1200" dirty="0">
                <a:solidFill>
                  <a:prstClr val="black"/>
                </a:solidFill>
                <a:latin typeface="Arial" panose="020B0604020202020204" pitchFamily="34" charset="0"/>
                <a:cs typeface="Arial" panose="020B0604020202020204" pitchFamily="34" charset="0"/>
              </a:rPr>
            </a:br>
            <a:r>
              <a:rPr lang="en-US" sz="2100" kern="1200" dirty="0">
                <a:solidFill>
                  <a:prstClr val="black"/>
                </a:solidFill>
                <a:latin typeface="Arial" panose="020B0604020202020204" pitchFamily="34" charset="0"/>
                <a:cs typeface="Arial" panose="020B0604020202020204" pitchFamily="34" charset="0"/>
              </a:rPr>
              <a:t/>
            </a:r>
            <a:br>
              <a:rPr lang="en-US" sz="2100" kern="1200" dirty="0">
                <a:solidFill>
                  <a:prstClr val="black"/>
                </a:solidFill>
                <a:latin typeface="Arial" panose="020B0604020202020204" pitchFamily="34" charset="0"/>
                <a:cs typeface="Arial" panose="020B0604020202020204" pitchFamily="34" charset="0"/>
              </a:rPr>
            </a:br>
            <a:endParaRPr lang="en-US" sz="2100" kern="1200" dirty="0">
              <a:solidFill>
                <a:prstClr val="black"/>
              </a:solidFill>
              <a:latin typeface="Arial" panose="020B0604020202020204" pitchFamily="34" charset="0"/>
              <a:cs typeface="Arial" panose="020B0604020202020204" pitchFamily="34" charset="0"/>
            </a:endParaRPr>
          </a:p>
          <a:p>
            <a:r>
              <a:rPr lang="en-US" sz="2100" b="1" kern="1200" dirty="0">
                <a:solidFill>
                  <a:prstClr val="black"/>
                </a:solidFill>
                <a:latin typeface="Arial" panose="020B0604020202020204" pitchFamily="34" charset="0"/>
                <a:cs typeface="Arial" panose="020B0604020202020204" pitchFamily="34" charset="0"/>
              </a:rPr>
              <a:t>State Center CCD</a:t>
            </a:r>
          </a:p>
          <a:p>
            <a:pPr marL="342900" lvl="1"/>
            <a:r>
              <a:rPr lang="en-US" sz="2100" kern="1200" dirty="0">
                <a:solidFill>
                  <a:prstClr val="black"/>
                </a:solidFill>
                <a:latin typeface="Arial" panose="020B0604020202020204" pitchFamily="34" charset="0"/>
                <a:cs typeface="Arial" panose="020B0604020202020204" pitchFamily="34" charset="0"/>
              </a:rPr>
              <a:t>o Clovis Community College</a:t>
            </a:r>
          </a:p>
          <a:p>
            <a:pPr marL="342900" lvl="1"/>
            <a:r>
              <a:rPr lang="en-US" sz="2100" kern="1200" dirty="0">
                <a:solidFill>
                  <a:prstClr val="black"/>
                </a:solidFill>
                <a:latin typeface="Arial" panose="020B0604020202020204" pitchFamily="34" charset="0"/>
                <a:cs typeface="Arial" panose="020B0604020202020204" pitchFamily="34" charset="0"/>
              </a:rPr>
              <a:t>o Fresno City College</a:t>
            </a:r>
          </a:p>
          <a:p>
            <a:pPr marL="342900" lvl="1"/>
            <a:r>
              <a:rPr lang="en-US" sz="2100" kern="1200" dirty="0">
                <a:solidFill>
                  <a:prstClr val="black"/>
                </a:solidFill>
                <a:latin typeface="Arial" panose="020B0604020202020204" pitchFamily="34" charset="0"/>
                <a:cs typeface="Arial" panose="020B0604020202020204" pitchFamily="34" charset="0"/>
              </a:rPr>
              <a:t>o Reedley College</a:t>
            </a:r>
          </a:p>
          <a:p>
            <a:r>
              <a:rPr lang="en-US" sz="2100" b="1" kern="1200" dirty="0">
                <a:solidFill>
                  <a:prstClr val="black"/>
                </a:solidFill>
                <a:latin typeface="Arial" panose="020B0604020202020204" pitchFamily="34" charset="0"/>
                <a:cs typeface="Arial" panose="020B0604020202020204" pitchFamily="34" charset="0"/>
              </a:rPr>
              <a:t>West Hills CCD</a:t>
            </a:r>
          </a:p>
          <a:p>
            <a:pPr marL="342900" lvl="1"/>
            <a:r>
              <a:rPr lang="en-US" sz="2100" kern="1200" dirty="0">
                <a:solidFill>
                  <a:prstClr val="black"/>
                </a:solidFill>
                <a:latin typeface="Arial" panose="020B0604020202020204" pitchFamily="34" charset="0"/>
                <a:cs typeface="Arial" panose="020B0604020202020204" pitchFamily="34" charset="0"/>
              </a:rPr>
              <a:t>o West Hills Coalinga</a:t>
            </a:r>
          </a:p>
          <a:p>
            <a:pPr marL="342900" lvl="1"/>
            <a:r>
              <a:rPr lang="en-US" sz="2100" kern="1200" dirty="0">
                <a:solidFill>
                  <a:prstClr val="black"/>
                </a:solidFill>
                <a:latin typeface="Arial" panose="020B0604020202020204" pitchFamily="34" charset="0"/>
                <a:cs typeface="Arial" panose="020B0604020202020204" pitchFamily="34" charset="0"/>
              </a:rPr>
              <a:t>o West Hills Lemoore</a:t>
            </a:r>
          </a:p>
          <a:p>
            <a:r>
              <a:rPr lang="en-US" sz="2100" b="1" kern="1200" dirty="0">
                <a:solidFill>
                  <a:prstClr val="black"/>
                </a:solidFill>
                <a:latin typeface="Arial" panose="020B0604020202020204" pitchFamily="34" charset="0"/>
                <a:cs typeface="Arial" panose="020B0604020202020204" pitchFamily="34" charset="0"/>
              </a:rPr>
              <a:t>West Kern CCD</a:t>
            </a:r>
          </a:p>
          <a:p>
            <a:pPr marL="342900" lvl="1"/>
            <a:r>
              <a:rPr lang="en-US" sz="2100" kern="1200" dirty="0">
                <a:solidFill>
                  <a:prstClr val="black"/>
                </a:solidFill>
                <a:latin typeface="Arial" panose="020B0604020202020204" pitchFamily="34" charset="0"/>
                <a:cs typeface="Arial" panose="020B0604020202020204" pitchFamily="34" charset="0"/>
              </a:rPr>
              <a:t>o Taft College</a:t>
            </a:r>
          </a:p>
          <a:p>
            <a:r>
              <a:rPr lang="en-US" sz="2100" b="1" kern="1200" dirty="0">
                <a:solidFill>
                  <a:prstClr val="black"/>
                </a:solidFill>
                <a:latin typeface="Arial" panose="020B0604020202020204" pitchFamily="34" charset="0"/>
                <a:cs typeface="Arial" panose="020B0604020202020204" pitchFamily="34" charset="0"/>
              </a:rPr>
              <a:t>Yosemite CCD</a:t>
            </a:r>
          </a:p>
          <a:p>
            <a:pPr marL="342900" lvl="1"/>
            <a:r>
              <a:rPr lang="en-US" sz="2100" kern="1200" dirty="0">
                <a:solidFill>
                  <a:prstClr val="black"/>
                </a:solidFill>
                <a:latin typeface="Arial" panose="020B0604020202020204" pitchFamily="34" charset="0"/>
                <a:cs typeface="Arial" panose="020B0604020202020204" pitchFamily="34" charset="0"/>
              </a:rPr>
              <a:t>o Columbia College</a:t>
            </a:r>
          </a:p>
          <a:p>
            <a:pPr marL="342900" lvl="1"/>
            <a:r>
              <a:rPr lang="en-US" sz="2100" kern="1200" dirty="0">
                <a:solidFill>
                  <a:prstClr val="black"/>
                </a:solidFill>
                <a:latin typeface="Arial" panose="020B0604020202020204" pitchFamily="34" charset="0"/>
                <a:cs typeface="Arial" panose="020B0604020202020204" pitchFamily="34" charset="0"/>
              </a:rPr>
              <a:t>o Modesto Junior College </a:t>
            </a:r>
          </a:p>
        </p:txBody>
      </p:sp>
      <p:sp>
        <p:nvSpPr>
          <p:cNvPr id="3" name="TextBox 2"/>
          <p:cNvSpPr txBox="1"/>
          <p:nvPr/>
        </p:nvSpPr>
        <p:spPr>
          <a:xfrm>
            <a:off x="4839237" y="994110"/>
            <a:ext cx="4304764" cy="830997"/>
          </a:xfrm>
          <a:prstGeom prst="rect">
            <a:avLst/>
          </a:prstGeom>
          <a:noFill/>
        </p:spPr>
        <p:txBody>
          <a:bodyPr wrap="square" rtlCol="0">
            <a:spAutoFit/>
          </a:bodyPr>
          <a:lstStyle/>
          <a:p>
            <a:pPr algn="ctr"/>
            <a:r>
              <a:rPr lang="en-US" sz="2400" b="1" kern="1200" dirty="0">
                <a:solidFill>
                  <a:srgbClr val="00B0F0"/>
                </a:solidFill>
                <a:latin typeface="Arial Black" panose="020B0A04020102020204" pitchFamily="34" charset="0"/>
                <a:cs typeface="Arial" panose="020B0604020202020204" pitchFamily="34" charset="0"/>
              </a:rPr>
              <a:t>CRC Partner Colleges </a:t>
            </a:r>
            <a:br>
              <a:rPr lang="en-US" sz="2400" b="1" kern="1200" dirty="0">
                <a:solidFill>
                  <a:srgbClr val="00B0F0"/>
                </a:solidFill>
                <a:latin typeface="Arial Black" panose="020B0A04020102020204" pitchFamily="34" charset="0"/>
                <a:cs typeface="Arial" panose="020B0604020202020204" pitchFamily="34" charset="0"/>
              </a:rPr>
            </a:br>
            <a:r>
              <a:rPr lang="en-US" sz="2400" b="1" kern="1200" dirty="0">
                <a:solidFill>
                  <a:srgbClr val="00B0F0"/>
                </a:solidFill>
                <a:latin typeface="Arial Black" panose="020B0A04020102020204" pitchFamily="34" charset="0"/>
                <a:cs typeface="Arial" panose="020B0604020202020204" pitchFamily="34" charset="0"/>
              </a:rPr>
              <a:t>&amp; Districts</a:t>
            </a:r>
          </a:p>
        </p:txBody>
      </p:sp>
    </p:spTree>
    <p:extLst>
      <p:ext uri="{BB962C8B-B14F-4D97-AF65-F5344CB8AC3E}">
        <p14:creationId xmlns:p14="http://schemas.microsoft.com/office/powerpoint/2010/main" val="1147873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2" name="TextBox 1"/>
          <p:cNvSpPr txBox="1"/>
          <p:nvPr/>
        </p:nvSpPr>
        <p:spPr>
          <a:xfrm>
            <a:off x="84978" y="2274112"/>
            <a:ext cx="5767525" cy="2677656"/>
          </a:xfrm>
          <a:prstGeom prst="rect">
            <a:avLst/>
          </a:prstGeom>
          <a:noFill/>
        </p:spPr>
        <p:txBody>
          <a:bodyPr wrap="square" rtlCol="0">
            <a:spAutoFit/>
          </a:bodyPr>
          <a:lstStyle/>
          <a:p>
            <a:pPr algn="ctr"/>
            <a:r>
              <a:rPr lang="en-US" sz="2400" kern="1200" dirty="0">
                <a:solidFill>
                  <a:prstClr val="black"/>
                </a:solidFill>
                <a:latin typeface="Calibri"/>
              </a:rPr>
              <a:t>Colleges will have an opportunity to carry forward the momentum of their strategic and master plans in relationship to CTE programs by </a:t>
            </a:r>
            <a:r>
              <a:rPr lang="en-US" sz="2400" b="1" kern="1200" dirty="0">
                <a:solidFill>
                  <a:prstClr val="black"/>
                </a:solidFill>
                <a:latin typeface="Calibri"/>
              </a:rPr>
              <a:t>INCREASING QUANTITY and QUALITY of CTE programs and supported by LABOR MARKET DEMAND </a:t>
            </a:r>
            <a:r>
              <a:rPr lang="en-US" sz="2400" kern="1200" dirty="0">
                <a:solidFill>
                  <a:prstClr val="black"/>
                </a:solidFill>
                <a:latin typeface="Calibri"/>
              </a:rPr>
              <a:t>and offering more directed CTE-focused student services.</a:t>
            </a:r>
          </a:p>
        </p:txBody>
      </p:sp>
      <p:sp>
        <p:nvSpPr>
          <p:cNvPr id="7" name="TextBox 6"/>
          <p:cNvSpPr txBox="1"/>
          <p:nvPr/>
        </p:nvSpPr>
        <p:spPr>
          <a:xfrm>
            <a:off x="5506872" y="1077407"/>
            <a:ext cx="3554138" cy="4524315"/>
          </a:xfrm>
          <a:prstGeom prst="rect">
            <a:avLst/>
          </a:prstGeom>
          <a:noFill/>
        </p:spPr>
        <p:txBody>
          <a:bodyPr wrap="square" rtlCol="0">
            <a:spAutoFit/>
          </a:bodyPr>
          <a:lstStyle/>
          <a:p>
            <a:pPr algn="ctr"/>
            <a:r>
              <a:rPr lang="en-US" sz="3600" b="1" i="1" kern="1200" dirty="0">
                <a:solidFill>
                  <a:srgbClr val="00B0F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$200M Strong Workforce Program Rollout=</a:t>
            </a:r>
          </a:p>
          <a:p>
            <a:pPr algn="ctr"/>
            <a:r>
              <a:rPr lang="en-US" sz="3600" b="1" i="1" kern="1200" dirty="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$19.4M for the CRC Colleges</a:t>
            </a:r>
          </a:p>
        </p:txBody>
      </p:sp>
    </p:spTree>
    <p:extLst>
      <p:ext uri="{BB962C8B-B14F-4D97-AF65-F5344CB8AC3E}">
        <p14:creationId xmlns:p14="http://schemas.microsoft.com/office/powerpoint/2010/main" val="1722941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8" name="TextBox 7"/>
          <p:cNvSpPr txBox="1"/>
          <p:nvPr/>
        </p:nvSpPr>
        <p:spPr>
          <a:xfrm>
            <a:off x="131352" y="2273651"/>
            <a:ext cx="8415558" cy="646331"/>
          </a:xfrm>
          <a:prstGeom prst="rect">
            <a:avLst/>
          </a:prstGeom>
          <a:noFill/>
        </p:spPr>
        <p:txBody>
          <a:bodyPr wrap="square" rtlCol="0">
            <a:spAutoFit/>
          </a:bodyPr>
          <a:lstStyle/>
          <a:p>
            <a:pPr algn="ctr"/>
            <a:r>
              <a:rPr lang="en-US" sz="3600" b="1" i="1" kern="1200" dirty="0">
                <a:solidFill>
                  <a:srgbClr val="00B0F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SWP &amp; Programmatic Partners </a:t>
            </a:r>
            <a:endParaRPr lang="en-US" sz="3600" b="1" i="1" kern="1200" dirty="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9" name="TextBox 8"/>
          <p:cNvSpPr txBox="1"/>
          <p:nvPr/>
        </p:nvSpPr>
        <p:spPr>
          <a:xfrm>
            <a:off x="1" y="3134933"/>
            <a:ext cx="9143999" cy="1938992"/>
          </a:xfrm>
          <a:prstGeom prst="rect">
            <a:avLst/>
          </a:prstGeom>
          <a:noFill/>
        </p:spPr>
        <p:txBody>
          <a:bodyPr wrap="square" rtlCol="0">
            <a:spAutoFit/>
          </a:bodyPr>
          <a:lstStyle/>
          <a:p>
            <a:pPr algn="ctr"/>
            <a:r>
              <a:rPr lang="en-US" sz="3000" b="1" kern="1200" dirty="0">
                <a:solidFill>
                  <a:prstClr val="black"/>
                </a:solidFill>
                <a:latin typeface="Calibri"/>
              </a:rPr>
              <a:t>Mandate to work with All Stakeholders - </a:t>
            </a:r>
            <a:r>
              <a:rPr lang="en-US" sz="3000" kern="1200" dirty="0">
                <a:solidFill>
                  <a:prstClr val="black"/>
                </a:solidFill>
                <a:latin typeface="Calibri"/>
              </a:rPr>
              <a:t>Representatives from </a:t>
            </a:r>
            <a:r>
              <a:rPr lang="en-US" sz="3000" b="1" kern="1200" dirty="0">
                <a:solidFill>
                  <a:prstClr val="black"/>
                </a:solidFill>
                <a:latin typeface="Calibri"/>
              </a:rPr>
              <a:t>colleges, Adult Education, K-12, WDBs, industry </a:t>
            </a:r>
            <a:br>
              <a:rPr lang="en-US" sz="3000" b="1" kern="1200" dirty="0">
                <a:solidFill>
                  <a:prstClr val="black"/>
                </a:solidFill>
                <a:latin typeface="Calibri"/>
              </a:rPr>
            </a:br>
            <a:r>
              <a:rPr lang="en-US" sz="3000" b="1" kern="1200" dirty="0">
                <a:solidFill>
                  <a:prstClr val="black"/>
                </a:solidFill>
                <a:latin typeface="Calibri"/>
              </a:rPr>
              <a:t>and other interested parties </a:t>
            </a:r>
            <a:br>
              <a:rPr lang="en-US" sz="3000" b="1" kern="1200" dirty="0">
                <a:solidFill>
                  <a:prstClr val="black"/>
                </a:solidFill>
                <a:latin typeface="Calibri"/>
              </a:rPr>
            </a:br>
            <a:r>
              <a:rPr lang="en-US" sz="3000" kern="1200" dirty="0">
                <a:solidFill>
                  <a:prstClr val="black"/>
                </a:solidFill>
                <a:latin typeface="Calibri"/>
              </a:rPr>
              <a:t>to strengthen CTE programs and opportunities.  </a:t>
            </a:r>
          </a:p>
        </p:txBody>
      </p:sp>
    </p:spTree>
    <p:extLst>
      <p:ext uri="{BB962C8B-B14F-4D97-AF65-F5344CB8AC3E}">
        <p14:creationId xmlns:p14="http://schemas.microsoft.com/office/powerpoint/2010/main" val="399083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7" name="TextBox 6"/>
          <p:cNvSpPr txBox="1"/>
          <p:nvPr/>
        </p:nvSpPr>
        <p:spPr>
          <a:xfrm>
            <a:off x="4443764" y="1608827"/>
            <a:ext cx="4514498" cy="3854901"/>
          </a:xfrm>
          <a:prstGeom prst="rect">
            <a:avLst/>
          </a:prstGeom>
          <a:noFill/>
        </p:spPr>
        <p:txBody>
          <a:bodyPr wrap="square" rtlCol="0">
            <a:spAutoFit/>
          </a:bodyPr>
          <a:lstStyle/>
          <a:p>
            <a:pPr algn="ctr"/>
            <a:r>
              <a:rPr lang="en-US" sz="2100" b="1" u="sng" kern="1200" dirty="0">
                <a:solidFill>
                  <a:prstClr val="black"/>
                </a:solidFill>
                <a:latin typeface="Calibri"/>
              </a:rPr>
              <a:t>WIOA Metrics </a:t>
            </a:r>
            <a:endParaRPr lang="en-US" sz="2100" kern="1200" dirty="0">
              <a:solidFill>
                <a:prstClr val="black"/>
              </a:solidFill>
              <a:latin typeface="Calibri"/>
            </a:endParaRPr>
          </a:p>
          <a:p>
            <a:pPr marL="214313" indent="-214313" algn="ctr">
              <a:buFont typeface="Wingdings" panose="05000000000000000000" pitchFamily="2" charset="2"/>
              <a:buChar char="ü"/>
            </a:pPr>
            <a:r>
              <a:rPr lang="en-US" sz="2100" kern="1200" dirty="0">
                <a:solidFill>
                  <a:prstClr val="black"/>
                </a:solidFill>
                <a:latin typeface="Calibri"/>
              </a:rPr>
              <a:t>Higher Enrollments</a:t>
            </a:r>
          </a:p>
          <a:p>
            <a:pPr marL="214313" indent="-214313" algn="ctr">
              <a:buFont typeface="Wingdings" panose="05000000000000000000" pitchFamily="2" charset="2"/>
              <a:buChar char="ü"/>
            </a:pPr>
            <a:r>
              <a:rPr lang="en-US" sz="2100" kern="1200" dirty="0">
                <a:solidFill>
                  <a:prstClr val="black"/>
                </a:solidFill>
                <a:latin typeface="Calibri"/>
              </a:rPr>
              <a:t>Greater Skills Gains</a:t>
            </a:r>
          </a:p>
          <a:p>
            <a:pPr marL="214313" indent="-214313" algn="ctr">
              <a:buFont typeface="Wingdings" panose="05000000000000000000" pitchFamily="2" charset="2"/>
              <a:buChar char="ü"/>
            </a:pPr>
            <a:r>
              <a:rPr lang="en-US" sz="2100" kern="1200" dirty="0">
                <a:solidFill>
                  <a:prstClr val="black"/>
                </a:solidFill>
                <a:latin typeface="Calibri"/>
              </a:rPr>
              <a:t>Higher Completion</a:t>
            </a:r>
          </a:p>
          <a:p>
            <a:pPr marL="214313" indent="-214313" algn="ctr">
              <a:buFont typeface="Wingdings" panose="05000000000000000000" pitchFamily="2" charset="2"/>
              <a:buChar char="ü"/>
            </a:pPr>
            <a:r>
              <a:rPr lang="en-US" sz="2100" kern="1200" dirty="0">
                <a:solidFill>
                  <a:prstClr val="black"/>
                </a:solidFill>
                <a:latin typeface="Calibri"/>
              </a:rPr>
              <a:t>Higher Transfer</a:t>
            </a:r>
          </a:p>
          <a:p>
            <a:pPr marL="214313" indent="-214313" algn="ctr">
              <a:buFont typeface="Wingdings" panose="05000000000000000000" pitchFamily="2" charset="2"/>
              <a:buChar char="ü"/>
            </a:pPr>
            <a:r>
              <a:rPr lang="en-US" sz="2100" kern="1200" dirty="0">
                <a:solidFill>
                  <a:prstClr val="black"/>
                </a:solidFill>
                <a:latin typeface="Calibri"/>
              </a:rPr>
              <a:t>Employment</a:t>
            </a:r>
          </a:p>
          <a:p>
            <a:pPr marL="214313" indent="-214313" algn="ctr">
              <a:buFont typeface="Wingdings" panose="05000000000000000000" pitchFamily="2" charset="2"/>
              <a:buChar char="ü"/>
            </a:pPr>
            <a:r>
              <a:rPr lang="en-US" sz="2100" kern="1200" dirty="0">
                <a:solidFill>
                  <a:prstClr val="black"/>
                </a:solidFill>
                <a:latin typeface="Calibri"/>
              </a:rPr>
              <a:t>Employment in Field of Study</a:t>
            </a:r>
          </a:p>
          <a:p>
            <a:pPr marL="214313" indent="-214313" algn="ctr">
              <a:buFont typeface="Wingdings" panose="05000000000000000000" pitchFamily="2" charset="2"/>
              <a:buChar char="ü"/>
            </a:pPr>
            <a:r>
              <a:rPr lang="en-US" sz="2100" kern="1200" dirty="0">
                <a:solidFill>
                  <a:prstClr val="black"/>
                </a:solidFill>
                <a:latin typeface="Calibri"/>
              </a:rPr>
              <a:t>Higher Earnings</a:t>
            </a:r>
          </a:p>
          <a:p>
            <a:pPr marL="214313" indent="-214313" algn="ctr">
              <a:buFont typeface="Wingdings" panose="05000000000000000000" pitchFamily="2" charset="2"/>
              <a:buChar char="ü"/>
            </a:pPr>
            <a:r>
              <a:rPr lang="en-US" sz="2100" kern="1200" dirty="0">
                <a:solidFill>
                  <a:prstClr val="black"/>
                </a:solidFill>
                <a:latin typeface="Calibri"/>
              </a:rPr>
              <a:t>Median Change in Earnings </a:t>
            </a:r>
          </a:p>
          <a:p>
            <a:pPr marL="214313" indent="-214313" algn="ctr">
              <a:buFont typeface="Wingdings" panose="05000000000000000000" pitchFamily="2" charset="2"/>
              <a:buChar char="ü"/>
            </a:pPr>
            <a:r>
              <a:rPr lang="en-US" sz="2100" kern="1200" dirty="0">
                <a:solidFill>
                  <a:prstClr val="black"/>
                </a:solidFill>
                <a:latin typeface="Calibri"/>
              </a:rPr>
              <a:t>Greater Proportion of Students who Attain Living Wages</a:t>
            </a:r>
            <a:r>
              <a:rPr lang="en-US" sz="1350" kern="1200" dirty="0">
                <a:solidFill>
                  <a:prstClr val="black"/>
                </a:solidFill>
                <a:latin typeface="Calibri"/>
              </a:rPr>
              <a:t/>
            </a:r>
            <a:br>
              <a:rPr lang="en-US" sz="1350" kern="1200" dirty="0">
                <a:solidFill>
                  <a:prstClr val="black"/>
                </a:solidFill>
                <a:latin typeface="Calibri"/>
              </a:rPr>
            </a:br>
            <a:endParaRPr lang="en-US" sz="1350" kern="1200" dirty="0">
              <a:solidFill>
                <a:prstClr val="black"/>
              </a:solidFill>
              <a:latin typeface="Calibri"/>
            </a:endParaRPr>
          </a:p>
        </p:txBody>
      </p:sp>
      <p:sp>
        <p:nvSpPr>
          <p:cNvPr id="8" name="TextBox 7"/>
          <p:cNvSpPr txBox="1"/>
          <p:nvPr/>
        </p:nvSpPr>
        <p:spPr>
          <a:xfrm>
            <a:off x="317311" y="2551068"/>
            <a:ext cx="3572301" cy="2308324"/>
          </a:xfrm>
          <a:prstGeom prst="rect">
            <a:avLst/>
          </a:prstGeom>
          <a:noFill/>
        </p:spPr>
        <p:txBody>
          <a:bodyPr wrap="square" rtlCol="0">
            <a:spAutoFit/>
          </a:bodyPr>
          <a:lstStyle/>
          <a:p>
            <a:pPr algn="ctr"/>
            <a:r>
              <a:rPr lang="en-US" sz="3600" b="1" i="1" kern="1200" dirty="0">
                <a:solidFill>
                  <a:srgbClr val="00B0F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SWP &amp; Launchboard Captured WIOA Metrics </a:t>
            </a:r>
            <a:endParaRPr lang="en-US" sz="3600" b="1" i="1" kern="1200" dirty="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2779808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8" name="TextBox 7"/>
          <p:cNvSpPr txBox="1"/>
          <p:nvPr/>
        </p:nvSpPr>
        <p:spPr>
          <a:xfrm>
            <a:off x="131352" y="2150491"/>
            <a:ext cx="8415558" cy="646331"/>
          </a:xfrm>
          <a:prstGeom prst="rect">
            <a:avLst/>
          </a:prstGeom>
          <a:noFill/>
        </p:spPr>
        <p:txBody>
          <a:bodyPr wrap="square" rtlCol="0">
            <a:spAutoFit/>
          </a:bodyPr>
          <a:lstStyle/>
          <a:p>
            <a:pPr algn="ctr"/>
            <a:r>
              <a:rPr lang="en-US" sz="3600" b="1" i="1" kern="1200" dirty="0">
                <a:solidFill>
                  <a:srgbClr val="00B0F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Regional Stakeholder Meetings</a:t>
            </a:r>
            <a:endParaRPr lang="en-US" sz="3600" b="1" i="1" kern="1200" dirty="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2" name="TextBox 1"/>
          <p:cNvSpPr txBox="1"/>
          <p:nvPr/>
        </p:nvSpPr>
        <p:spPr>
          <a:xfrm>
            <a:off x="0" y="2773739"/>
            <a:ext cx="9144000" cy="2585323"/>
          </a:xfrm>
          <a:prstGeom prst="rect">
            <a:avLst/>
          </a:prstGeom>
          <a:noFill/>
        </p:spPr>
        <p:txBody>
          <a:bodyPr wrap="square" rtlCol="0">
            <a:spAutoFit/>
          </a:bodyPr>
          <a:lstStyle/>
          <a:p>
            <a:pPr marL="428625" indent="-428625">
              <a:buFont typeface="Arial" panose="020B0604020202020204" pitchFamily="34" charset="0"/>
              <a:buChar char="•"/>
            </a:pPr>
            <a:r>
              <a:rPr lang="en-US" sz="2700" i="1" kern="1200" dirty="0">
                <a:solidFill>
                  <a:prstClr val="black"/>
                </a:solidFill>
                <a:latin typeface="Calibri"/>
              </a:rPr>
              <a:t> </a:t>
            </a:r>
            <a:r>
              <a:rPr lang="en-US" sz="2700" b="1" i="1" kern="1200" dirty="0">
                <a:solidFill>
                  <a:prstClr val="black"/>
                </a:solidFill>
                <a:latin typeface="Calibri"/>
              </a:rPr>
              <a:t>The first three meetings in September &amp; October will be identical in format.  The meetings are intended to solicit input &amp; establish collaborations within those micro-regions.</a:t>
            </a:r>
            <a:br>
              <a:rPr lang="en-US" sz="2700" b="1" i="1" kern="1200" dirty="0">
                <a:solidFill>
                  <a:prstClr val="black"/>
                </a:solidFill>
                <a:latin typeface="Calibri"/>
              </a:rPr>
            </a:br>
            <a:r>
              <a:rPr lang="en-US" sz="1350" b="1" i="1" kern="1200" dirty="0">
                <a:solidFill>
                  <a:prstClr val="black"/>
                </a:solidFill>
                <a:latin typeface="Calibri"/>
              </a:rPr>
              <a:t> </a:t>
            </a:r>
          </a:p>
          <a:p>
            <a:pPr marL="428625" indent="-428625">
              <a:buFont typeface="Arial" panose="020B0604020202020204" pitchFamily="34" charset="0"/>
              <a:buChar char="•"/>
            </a:pPr>
            <a:r>
              <a:rPr lang="en-US" sz="2700" b="1" i="1" kern="1200" dirty="0">
                <a:solidFill>
                  <a:prstClr val="black"/>
                </a:solidFill>
                <a:latin typeface="Calibri"/>
              </a:rPr>
              <a:t>The November meetings will summarize information discussed at the previous regional meetings.</a:t>
            </a:r>
            <a:endParaRPr lang="en-US" sz="2700" i="1" kern="1200" dirty="0">
              <a:solidFill>
                <a:prstClr val="black"/>
              </a:solidFill>
              <a:latin typeface="Calibri"/>
            </a:endParaRPr>
          </a:p>
          <a:p>
            <a:endParaRPr lang="en-US" sz="1350" kern="1200" dirty="0">
              <a:solidFill>
                <a:prstClr val="black"/>
              </a:solidFill>
              <a:latin typeface="Calibri"/>
            </a:endParaRPr>
          </a:p>
        </p:txBody>
      </p:sp>
    </p:spTree>
    <p:extLst>
      <p:ext uri="{BB962C8B-B14F-4D97-AF65-F5344CB8AC3E}">
        <p14:creationId xmlns:p14="http://schemas.microsoft.com/office/powerpoint/2010/main" val="3888321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2348" y="5369667"/>
            <a:ext cx="1998279" cy="631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72" y="994109"/>
            <a:ext cx="4861968" cy="1092851"/>
          </a:xfrm>
          <a:prstGeom prst="rect">
            <a:avLst/>
          </a:prstGeom>
          <a:solidFill>
            <a:schemeClr val="lt1">
              <a:hueOff val="0"/>
              <a:satOff val="0"/>
              <a:lumOff val="0"/>
            </a:schemeClr>
          </a:solidFill>
        </p:spPr>
      </p:pic>
      <p:sp>
        <p:nvSpPr>
          <p:cNvPr id="8" name="TextBox 7"/>
          <p:cNvSpPr txBox="1"/>
          <p:nvPr/>
        </p:nvSpPr>
        <p:spPr>
          <a:xfrm>
            <a:off x="5617706" y="1050526"/>
            <a:ext cx="3205572" cy="1200329"/>
          </a:xfrm>
          <a:prstGeom prst="rect">
            <a:avLst/>
          </a:prstGeom>
          <a:noFill/>
        </p:spPr>
        <p:txBody>
          <a:bodyPr wrap="square" rtlCol="0">
            <a:spAutoFit/>
          </a:bodyPr>
          <a:lstStyle/>
          <a:p>
            <a:pPr algn="ctr"/>
            <a:r>
              <a:rPr lang="en-US" sz="3600" b="1" i="1" kern="1200" dirty="0">
                <a:solidFill>
                  <a:srgbClr val="00B0F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Got Questions?</a:t>
            </a:r>
            <a:endParaRPr lang="en-US" sz="3600" b="1" i="1" kern="1200" dirty="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2" name="TextBox 1"/>
          <p:cNvSpPr txBox="1"/>
          <p:nvPr/>
        </p:nvSpPr>
        <p:spPr>
          <a:xfrm>
            <a:off x="0" y="2086960"/>
            <a:ext cx="9345305" cy="3173946"/>
          </a:xfrm>
          <a:prstGeom prst="rect">
            <a:avLst/>
          </a:prstGeom>
          <a:noFill/>
        </p:spPr>
        <p:txBody>
          <a:bodyPr wrap="square" rtlCol="0">
            <a:spAutoFit/>
          </a:bodyPr>
          <a:lstStyle/>
          <a:p>
            <a:pPr algn="ctr"/>
            <a:r>
              <a:rPr lang="en-US" sz="2700" kern="1200" dirty="0">
                <a:solidFill>
                  <a:prstClr val="black"/>
                </a:solidFill>
                <a:latin typeface="Calibri"/>
              </a:rPr>
              <a:t>Want to learn more about the </a:t>
            </a:r>
            <a:br>
              <a:rPr lang="en-US" sz="2700" kern="1200" dirty="0">
                <a:solidFill>
                  <a:prstClr val="black"/>
                </a:solidFill>
                <a:latin typeface="Calibri"/>
              </a:rPr>
            </a:br>
            <a:r>
              <a:rPr lang="en-US" sz="2700" b="1" kern="1200" dirty="0">
                <a:solidFill>
                  <a:prstClr val="black"/>
                </a:solidFill>
                <a:latin typeface="Calibri"/>
              </a:rPr>
              <a:t>Strong Workforce Program </a:t>
            </a:r>
            <a:r>
              <a:rPr lang="en-US" sz="2700" kern="1200" dirty="0">
                <a:solidFill>
                  <a:prstClr val="black"/>
                </a:solidFill>
                <a:latin typeface="Calibri"/>
              </a:rPr>
              <a:t>rollout? Go to: </a:t>
            </a:r>
            <a:r>
              <a:rPr lang="en-US" sz="2700" b="1" kern="1200" dirty="0">
                <a:solidFill>
                  <a:prstClr val="black"/>
                </a:solidFill>
                <a:latin typeface="Calibri"/>
              </a:rPr>
              <a:t>d</a:t>
            </a:r>
            <a:r>
              <a:rPr lang="en-US" sz="3000" b="1" kern="1200" dirty="0">
                <a:solidFill>
                  <a:prstClr val="black"/>
                </a:solidFill>
                <a:latin typeface="Calibri"/>
              </a:rPr>
              <a:t>oingwhatmatters.cccco.edu/StrongWorkforce.aspx</a:t>
            </a:r>
            <a:br>
              <a:rPr lang="en-US" sz="3000" b="1" kern="1200" dirty="0">
                <a:solidFill>
                  <a:prstClr val="black"/>
                </a:solidFill>
                <a:latin typeface="Calibri"/>
              </a:rPr>
            </a:br>
            <a:endParaRPr lang="en-US" sz="825" b="1" kern="1200" dirty="0">
              <a:solidFill>
                <a:prstClr val="black"/>
              </a:solidFill>
              <a:latin typeface="Calibri"/>
            </a:endParaRPr>
          </a:p>
          <a:p>
            <a:pPr algn="ctr"/>
            <a:r>
              <a:rPr lang="en-US" sz="2700" b="1" i="1" kern="1200" dirty="0">
                <a:solidFill>
                  <a:prstClr val="black"/>
                </a:solidFill>
                <a:latin typeface="Calibri"/>
              </a:rPr>
              <a:t> </a:t>
            </a:r>
            <a:r>
              <a:rPr lang="en-US" sz="2700" kern="1200" dirty="0">
                <a:solidFill>
                  <a:prstClr val="black"/>
                </a:solidFill>
                <a:latin typeface="Calibri"/>
              </a:rPr>
              <a:t>Want to learn more about the </a:t>
            </a:r>
            <a:r>
              <a:rPr lang="en-US" sz="2700" b="1" kern="1200" dirty="0">
                <a:solidFill>
                  <a:prstClr val="black"/>
                </a:solidFill>
                <a:latin typeface="Calibri"/>
              </a:rPr>
              <a:t>CRC</a:t>
            </a:r>
            <a:r>
              <a:rPr lang="en-US" sz="2700" kern="1200" dirty="0">
                <a:solidFill>
                  <a:prstClr val="black"/>
                </a:solidFill>
                <a:latin typeface="Calibri"/>
              </a:rPr>
              <a:t>? </a:t>
            </a:r>
          </a:p>
          <a:p>
            <a:pPr algn="ctr"/>
            <a:r>
              <a:rPr lang="en-US" sz="2700" kern="1200" dirty="0">
                <a:solidFill>
                  <a:prstClr val="black"/>
                </a:solidFill>
                <a:latin typeface="Calibri"/>
              </a:rPr>
              <a:t>Go to: </a:t>
            </a:r>
            <a:r>
              <a:rPr lang="en-US" sz="2700" b="1" kern="1200" dirty="0">
                <a:solidFill>
                  <a:prstClr val="black"/>
                </a:solidFill>
                <a:latin typeface="Calibri"/>
              </a:rPr>
              <a:t>crconsortium.com </a:t>
            </a:r>
            <a:r>
              <a:rPr lang="en-US" sz="2700" kern="1200" dirty="0">
                <a:solidFill>
                  <a:prstClr val="black"/>
                </a:solidFill>
                <a:latin typeface="Calibri"/>
              </a:rPr>
              <a:t>or contact </a:t>
            </a:r>
          </a:p>
          <a:p>
            <a:pPr algn="ctr"/>
            <a:r>
              <a:rPr lang="en-US" sz="2700" kern="1200" dirty="0">
                <a:solidFill>
                  <a:prstClr val="black"/>
                </a:solidFill>
                <a:latin typeface="Calibri"/>
              </a:rPr>
              <a:t>Karri Hammerstrom, CRC Regional Chair</a:t>
            </a:r>
          </a:p>
          <a:p>
            <a:pPr algn="ctr"/>
            <a:r>
              <a:rPr lang="en-US" sz="2700" kern="1200" dirty="0">
                <a:solidFill>
                  <a:prstClr val="black"/>
                </a:solidFill>
                <a:latin typeface="Calibri"/>
              </a:rPr>
              <a:t>(559) 324-6444 or </a:t>
            </a:r>
            <a:r>
              <a:rPr lang="en-US" sz="2700" kern="1200" dirty="0">
                <a:solidFill>
                  <a:prstClr val="black"/>
                </a:solidFill>
                <a:latin typeface="Calibri"/>
                <a:hlinkClick r:id="rId5"/>
              </a:rPr>
              <a:t>karri.Hammerstrom@reedleycollege.edu</a:t>
            </a:r>
            <a:r>
              <a:rPr lang="en-US" sz="2700" kern="1200" dirty="0">
                <a:solidFill>
                  <a:prstClr val="black"/>
                </a:solidFill>
                <a:latin typeface="Calibri"/>
              </a:rPr>
              <a:t> </a:t>
            </a:r>
            <a:endParaRPr lang="en-US" sz="1350" kern="1200" dirty="0">
              <a:solidFill>
                <a:prstClr val="black"/>
              </a:solidFill>
              <a:latin typeface="Calibri"/>
            </a:endParaRPr>
          </a:p>
        </p:txBody>
      </p:sp>
      <p:cxnSp>
        <p:nvCxnSpPr>
          <p:cNvPr id="5" name="Straight Connector 4"/>
          <p:cNvCxnSpPr/>
          <p:nvPr/>
        </p:nvCxnSpPr>
        <p:spPr>
          <a:xfrm>
            <a:off x="491320" y="3498092"/>
            <a:ext cx="8507645" cy="15272"/>
          </a:xfrm>
          <a:prstGeom prst="line">
            <a:avLst/>
          </a:prstGeom>
          <a:ln w="603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393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408833"/>
            <a:ext cx="7837641" cy="1077218"/>
          </a:xfrm>
          <a:prstGeom prst="rect">
            <a:avLst/>
          </a:prstGeom>
        </p:spPr>
        <p:txBody>
          <a:bodyPr wrap="square">
            <a:spAutoFit/>
          </a:bodyPr>
          <a:lstStyle/>
          <a:p>
            <a:r>
              <a:rPr lang="en-US" sz="3200" dirty="0" smtClean="0"/>
              <a:t>4.4	AEBG 2016 Annual Summit: Moving 	the Needle</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
        <p:nvSpPr>
          <p:cNvPr id="3" name="TextBox 2"/>
          <p:cNvSpPr txBox="1"/>
          <p:nvPr/>
        </p:nvSpPr>
        <p:spPr>
          <a:xfrm>
            <a:off x="74141" y="1872306"/>
            <a:ext cx="8369643" cy="5109091"/>
          </a:xfrm>
          <a:prstGeom prst="rect">
            <a:avLst/>
          </a:prstGeom>
          <a:noFill/>
        </p:spPr>
        <p:txBody>
          <a:bodyPr wrap="square" rtlCol="0">
            <a:spAutoFit/>
          </a:bodyPr>
          <a:lstStyle/>
          <a:p>
            <a:r>
              <a:rPr lang="en-US" sz="2400" dirty="0" smtClean="0"/>
              <a:t>When: 	November 1</a:t>
            </a:r>
            <a:r>
              <a:rPr lang="en-US" sz="2400" baseline="30000" dirty="0" smtClean="0"/>
              <a:t>st</a:t>
            </a:r>
            <a:r>
              <a:rPr lang="en-US" sz="2400" dirty="0" smtClean="0"/>
              <a:t>-2</a:t>
            </a:r>
            <a:r>
              <a:rPr lang="en-US" sz="2400" baseline="30000" dirty="0" smtClean="0"/>
              <a:t>nd</a:t>
            </a:r>
            <a:endParaRPr lang="en-US" sz="2400" dirty="0" smtClean="0"/>
          </a:p>
          <a:p>
            <a:r>
              <a:rPr lang="en-US" sz="2400" dirty="0" smtClean="0"/>
              <a:t>Where: 	Sheraton Grand Hotel in Sacramento, CA</a:t>
            </a:r>
          </a:p>
          <a:p>
            <a:r>
              <a:rPr lang="en-US" sz="2400" dirty="0" smtClean="0"/>
              <a:t>Who: 		4 SAEC Delegates</a:t>
            </a:r>
            <a:endParaRPr lang="en-US" dirty="0"/>
          </a:p>
          <a:p>
            <a:endParaRPr lang="en-US" dirty="0" smtClean="0"/>
          </a:p>
          <a:p>
            <a:r>
              <a:rPr lang="en-US" sz="2200" b="1" dirty="0"/>
              <a:t>What to Expect</a:t>
            </a:r>
            <a:r>
              <a:rPr lang="en-US" sz="2200" dirty="0"/>
              <a:t/>
            </a:r>
            <a:br>
              <a:rPr lang="en-US" sz="2200" dirty="0"/>
            </a:br>
            <a:r>
              <a:rPr lang="en-US" sz="2200" dirty="0"/>
              <a:t>The Expression “Moving the Needle” means to make a measurable difference that can be documented or to be able to visually see a difference based on a quantitative scale. The 2016 Annual Summit’s presentations, speakers, breakout sessions, and activities will focus on this notion of quantifying success and clear impact. The event will focus both on the successes during the first year of implementation as well as look to the future. What measurable impact do we envision five or ten years from now and how can we set about achieving that impact?</a:t>
            </a:r>
            <a:endParaRPr lang="en-US" sz="2200" dirty="0" smtClean="0"/>
          </a:p>
          <a:p>
            <a:endParaRPr lang="en-US" sz="2000" dirty="0" smtClean="0"/>
          </a:p>
        </p:txBody>
      </p:sp>
    </p:spTree>
    <p:extLst>
      <p:ext uri="{BB962C8B-B14F-4D97-AF65-F5344CB8AC3E}">
        <p14:creationId xmlns:p14="http://schemas.microsoft.com/office/powerpoint/2010/main" val="3680485839"/>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2369880"/>
          </a:xfrm>
          <a:prstGeom prst="rect">
            <a:avLst/>
          </a:prstGeom>
        </p:spPr>
        <p:txBody>
          <a:bodyPr wrap="square">
            <a:spAutoFit/>
          </a:bodyPr>
          <a:lstStyle/>
          <a:p>
            <a:r>
              <a:rPr lang="en-US" sz="3200" dirty="0" smtClean="0"/>
              <a:t>4.4 	Sequoias Adult Education 	Consortium Fall Report</a:t>
            </a:r>
          </a:p>
          <a:p>
            <a:endParaRPr lang="en-US" sz="2000" dirty="0"/>
          </a:p>
          <a:p>
            <a:endParaRPr lang="en-US" sz="2000" dirty="0" smtClean="0"/>
          </a:p>
          <a:p>
            <a:endParaRPr lang="en-US" sz="2000" dirty="0" smtClean="0"/>
          </a:p>
          <a:p>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568496525"/>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dirty="0" smtClean="0">
                <a:solidFill>
                  <a:schemeClr val="dk2"/>
                </a:solidFill>
                <a:latin typeface="Calibri" panose="020F0502020204030204" pitchFamily="34" charset="0"/>
                <a:ea typeface="Arial Black"/>
                <a:cs typeface="Arial Black"/>
                <a:sym typeface="Arial Black"/>
              </a:rPr>
              <a:t>1</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.0 Opening Business</a:t>
            </a:r>
            <a:endParaRPr lang="en-US" sz="2800" b="0" i="0" u="none" strike="noStrike" cap="none" baseline="0" dirty="0">
              <a:solidFill>
                <a:schemeClr val="dk2"/>
              </a:solidFill>
              <a:latin typeface="Calibri" panose="020F0502020204030204" pitchFamily="34" charset="0"/>
              <a:ea typeface="Arial Black"/>
              <a:cs typeface="Arial Black"/>
              <a:sym typeface="Arial Black"/>
            </a:endParaRPr>
          </a:p>
        </p:txBody>
      </p:sp>
      <p:sp>
        <p:nvSpPr>
          <p:cNvPr id="2" name="TextBox 1"/>
          <p:cNvSpPr txBox="1"/>
          <p:nvPr/>
        </p:nvSpPr>
        <p:spPr>
          <a:xfrm>
            <a:off x="540327" y="976745"/>
            <a:ext cx="7637318" cy="3108543"/>
          </a:xfrm>
          <a:prstGeom prst="rect">
            <a:avLst/>
          </a:prstGeom>
          <a:noFill/>
        </p:spPr>
        <p:txBody>
          <a:bodyPr wrap="square" rtlCol="0">
            <a:spAutoFit/>
          </a:bodyPr>
          <a:lstStyle/>
          <a:p>
            <a:r>
              <a:rPr lang="en-US" sz="2800" dirty="0" smtClean="0"/>
              <a:t>1.1  Call to Order</a:t>
            </a:r>
          </a:p>
          <a:p>
            <a:endParaRPr lang="en-US" sz="2800" dirty="0"/>
          </a:p>
          <a:p>
            <a:endParaRPr lang="en-US" sz="2800" dirty="0" smtClean="0"/>
          </a:p>
          <a:p>
            <a:r>
              <a:rPr lang="en-US" sz="2800" dirty="0" smtClean="0"/>
              <a:t>1.2 Establish Quorum</a:t>
            </a:r>
          </a:p>
          <a:p>
            <a:endParaRPr lang="en-US" sz="2800" dirty="0"/>
          </a:p>
          <a:p>
            <a:endParaRPr lang="en-US" sz="2800" dirty="0" smtClean="0"/>
          </a:p>
          <a:p>
            <a:r>
              <a:rPr lang="en-US" sz="2800" dirty="0" smtClean="0"/>
              <a:t>1.3 Welcome and Introductions</a:t>
            </a:r>
            <a:endParaRPr lang="en-US" sz="2800" dirty="0"/>
          </a:p>
        </p:txBody>
      </p:sp>
    </p:spTree>
    <p:extLst>
      <p:ext uri="{BB962C8B-B14F-4D97-AF65-F5344CB8AC3E}">
        <p14:creationId xmlns:p14="http://schemas.microsoft.com/office/powerpoint/2010/main" val="3406594844"/>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6001643"/>
          </a:xfrm>
          <a:prstGeom prst="rect">
            <a:avLst/>
          </a:prstGeom>
        </p:spPr>
        <p:txBody>
          <a:bodyPr wrap="square">
            <a:spAutoFit/>
          </a:bodyPr>
          <a:lstStyle/>
          <a:p>
            <a:r>
              <a:rPr lang="en-US" sz="2000" dirty="0"/>
              <a:t>Objective 3—Seamless Transitions:</a:t>
            </a:r>
          </a:p>
          <a:p>
            <a:endParaRPr lang="en-US" sz="2000" dirty="0"/>
          </a:p>
          <a:p>
            <a:r>
              <a:rPr lang="en-US" sz="2000" dirty="0" smtClean="0"/>
              <a:t>Pathway Mapping Tool: </a:t>
            </a:r>
          </a:p>
          <a:p>
            <a:endParaRPr lang="en-US" sz="2000" dirty="0"/>
          </a:p>
          <a:p>
            <a:r>
              <a:rPr lang="en-US" sz="2000" dirty="0" smtClean="0"/>
              <a:t>Progress:</a:t>
            </a:r>
          </a:p>
          <a:p>
            <a:r>
              <a:rPr lang="en-US" sz="2000" dirty="0" smtClean="0"/>
              <a:t>LIVE! </a:t>
            </a:r>
            <a:r>
              <a:rPr lang="en-US" sz="2000" dirty="0"/>
              <a:t>@ </a:t>
            </a:r>
            <a:r>
              <a:rPr lang="en-US" sz="2000" dirty="0">
                <a:hlinkClick r:id="rId3"/>
              </a:rPr>
              <a:t>http://</a:t>
            </a:r>
            <a:r>
              <a:rPr lang="en-US" sz="2000" dirty="0" smtClean="0">
                <a:hlinkClick r:id="rId3"/>
              </a:rPr>
              <a:t>sequoiasadulted.com/pathways/index.asp</a:t>
            </a:r>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Next Steps: </a:t>
            </a:r>
          </a:p>
          <a:p>
            <a:r>
              <a:rPr lang="en-US" sz="2000" dirty="0" smtClean="0"/>
              <a:t>Minor corrections</a:t>
            </a:r>
          </a:p>
          <a:p>
            <a:r>
              <a:rPr lang="en-US" sz="2000" dirty="0" smtClean="0"/>
              <a:t>Professional development </a:t>
            </a:r>
            <a:r>
              <a:rPr lang="en-US" sz="2000" dirty="0"/>
              <a:t>d</a:t>
            </a:r>
            <a:r>
              <a:rPr lang="en-US" sz="2000" dirty="0" smtClean="0"/>
              <a:t>elivery to staff</a:t>
            </a:r>
            <a:endParaRPr lang="en-US" sz="2000" dirty="0"/>
          </a:p>
          <a:p>
            <a:endParaRPr lang="en-US" sz="2000" dirty="0" smtClean="0"/>
          </a:p>
          <a:p>
            <a:endParaRPr lang="en-US" sz="2000" dirty="0"/>
          </a:p>
          <a:p>
            <a:endParaRPr lang="en-US" sz="2000" dirty="0" smtClean="0"/>
          </a:p>
          <a:p>
            <a:endParaRPr lang="en-US" sz="2000" dirty="0" smtClean="0"/>
          </a:p>
          <a:p>
            <a:r>
              <a:rPr lang="en-US" sz="2000" dirty="0" smtClean="0"/>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535078178"/>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5693866"/>
          </a:xfrm>
          <a:prstGeom prst="rect">
            <a:avLst/>
          </a:prstGeom>
        </p:spPr>
        <p:txBody>
          <a:bodyPr wrap="square">
            <a:spAutoFit/>
          </a:bodyPr>
          <a:lstStyle/>
          <a:p>
            <a:r>
              <a:rPr lang="en-US" sz="2000" dirty="0"/>
              <a:t>Objective 3—Seamless Transitions:</a:t>
            </a:r>
          </a:p>
          <a:p>
            <a:endParaRPr lang="en-US" sz="2000" dirty="0"/>
          </a:p>
          <a:p>
            <a:r>
              <a:rPr lang="en-US" sz="2000" dirty="0" smtClean="0"/>
              <a:t>Regional Integrated Delivery Service System:</a:t>
            </a:r>
          </a:p>
          <a:p>
            <a:endParaRPr lang="en-US" sz="2000" dirty="0"/>
          </a:p>
          <a:p>
            <a:endParaRPr lang="en-US" sz="2000" dirty="0" smtClean="0"/>
          </a:p>
          <a:p>
            <a:r>
              <a:rPr lang="en-US" sz="2000" dirty="0"/>
              <a:t>Progress</a:t>
            </a:r>
            <a:r>
              <a:rPr lang="en-US" sz="2000" dirty="0" smtClean="0"/>
              <a:t>:</a:t>
            </a:r>
            <a:endParaRPr lang="en-US" sz="2000" dirty="0"/>
          </a:p>
          <a:p>
            <a:r>
              <a:rPr lang="en-US" sz="2000" dirty="0" smtClean="0"/>
              <a:t>Staffed</a:t>
            </a:r>
            <a:endParaRPr lang="en-US" sz="2000" dirty="0"/>
          </a:p>
          <a:p>
            <a:r>
              <a:rPr lang="en-US" sz="2000" dirty="0" smtClean="0"/>
              <a:t>Cross training started</a:t>
            </a:r>
            <a:endParaRPr lang="en-US" sz="2000" dirty="0"/>
          </a:p>
          <a:p>
            <a:r>
              <a:rPr lang="en-US" sz="2000" dirty="0" smtClean="0"/>
              <a:t>Co-location of services in process</a:t>
            </a:r>
          </a:p>
          <a:p>
            <a:endParaRPr lang="en-US" sz="2000" dirty="0" smtClean="0"/>
          </a:p>
          <a:p>
            <a:endParaRPr lang="en-US" sz="2000" dirty="0"/>
          </a:p>
          <a:p>
            <a:endParaRPr lang="en-US" sz="2000" dirty="0"/>
          </a:p>
          <a:p>
            <a:r>
              <a:rPr lang="en-US" sz="2000" dirty="0" smtClean="0"/>
              <a:t>Next Steps: </a:t>
            </a:r>
          </a:p>
          <a:p>
            <a:r>
              <a:rPr lang="en-US" sz="2000" dirty="0" smtClean="0"/>
              <a:t>Begin service </a:t>
            </a:r>
            <a:r>
              <a:rPr lang="en-US" sz="2000" dirty="0"/>
              <a:t>d</a:t>
            </a:r>
            <a:r>
              <a:rPr lang="en-US" sz="2000" dirty="0" smtClean="0"/>
              <a:t>elivery</a:t>
            </a:r>
          </a:p>
          <a:p>
            <a:endParaRPr lang="en-US" sz="2000" dirty="0"/>
          </a:p>
          <a:p>
            <a:endParaRPr lang="en-US" sz="2000" dirty="0" smtClean="0"/>
          </a:p>
          <a:p>
            <a:endParaRPr lang="en-US" sz="2000" dirty="0"/>
          </a:p>
          <a:p>
            <a:r>
              <a:rPr lang="en-US" sz="2000" dirty="0" smtClean="0"/>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4122736119"/>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632311"/>
          </a:xfrm>
          <a:prstGeom prst="rect">
            <a:avLst/>
          </a:prstGeom>
        </p:spPr>
        <p:txBody>
          <a:bodyPr wrap="square">
            <a:spAutoFit/>
          </a:bodyPr>
          <a:lstStyle/>
          <a:p>
            <a:r>
              <a:rPr lang="en-US" sz="2000" dirty="0"/>
              <a:t>Objective 3—Seamless Transitions:</a:t>
            </a:r>
          </a:p>
          <a:p>
            <a:endParaRPr lang="en-US" sz="2000" dirty="0"/>
          </a:p>
          <a:p>
            <a:r>
              <a:rPr lang="en-US" sz="2000" dirty="0" smtClean="0"/>
              <a:t>Translation of Assessments</a:t>
            </a:r>
          </a:p>
          <a:p>
            <a:endParaRPr lang="en-US" sz="2000" dirty="0"/>
          </a:p>
          <a:p>
            <a:r>
              <a:rPr lang="en-US" sz="2000" dirty="0"/>
              <a:t>Progress</a:t>
            </a:r>
            <a:r>
              <a:rPr lang="en-US" sz="2000" dirty="0" smtClean="0"/>
              <a:t>:</a:t>
            </a:r>
          </a:p>
          <a:p>
            <a:r>
              <a:rPr lang="en-US" sz="2000" dirty="0" smtClean="0"/>
              <a:t>Major assessments </a:t>
            </a:r>
            <a:r>
              <a:rPr lang="en-US" sz="2000" dirty="0"/>
              <a:t>m</a:t>
            </a:r>
            <a:r>
              <a:rPr lang="en-US" sz="2000" dirty="0" smtClean="0"/>
              <a:t>apped to NRS levels</a:t>
            </a:r>
            <a:endParaRPr lang="en-US" sz="2000" dirty="0"/>
          </a:p>
          <a:p>
            <a:r>
              <a:rPr lang="en-US" sz="2000" dirty="0" smtClean="0"/>
              <a:t>Correlations determined</a:t>
            </a:r>
            <a:endParaRPr lang="en-US" sz="2000" dirty="0"/>
          </a:p>
          <a:p>
            <a:r>
              <a:rPr lang="en-US" sz="2000" dirty="0" smtClean="0"/>
              <a:t>Professional development </a:t>
            </a:r>
            <a:r>
              <a:rPr lang="en-US" sz="2000" dirty="0"/>
              <a:t>m</a:t>
            </a:r>
            <a:r>
              <a:rPr lang="en-US" sz="2000" dirty="0" smtClean="0"/>
              <a:t>edia in production</a:t>
            </a:r>
          </a:p>
          <a:p>
            <a:endParaRPr lang="en-US" sz="2000" dirty="0"/>
          </a:p>
          <a:p>
            <a:endParaRPr lang="en-US" sz="2000" dirty="0" smtClean="0"/>
          </a:p>
          <a:p>
            <a:r>
              <a:rPr lang="en-US" sz="2000" dirty="0" smtClean="0"/>
              <a:t>Next Steps:</a:t>
            </a:r>
          </a:p>
          <a:p>
            <a:r>
              <a:rPr lang="en-US" sz="2000" dirty="0" smtClean="0"/>
              <a:t>Professional development </a:t>
            </a:r>
            <a:r>
              <a:rPr lang="en-US" sz="2000" dirty="0"/>
              <a:t>d</a:t>
            </a:r>
            <a:r>
              <a:rPr lang="en-US" sz="2000" dirty="0" smtClean="0"/>
              <a:t>elivery to staff</a:t>
            </a:r>
          </a:p>
          <a:p>
            <a:endParaRPr lang="en-US" sz="2000" dirty="0"/>
          </a:p>
          <a:p>
            <a:endParaRPr lang="en-US" sz="2000" dirty="0" smtClean="0"/>
          </a:p>
          <a:p>
            <a:endParaRPr lang="en-US" sz="2000" dirty="0"/>
          </a:p>
          <a:p>
            <a:endParaRPr lang="en-US" sz="2000" dirty="0" smtClean="0"/>
          </a:p>
          <a:p>
            <a:endParaRPr lang="en-US" sz="2000" dirty="0"/>
          </a:p>
          <a:p>
            <a:r>
              <a:rPr lang="en-US" sz="2000" dirty="0" smtClean="0"/>
              <a:t>Timeline: On Target</a:t>
            </a:r>
          </a:p>
        </p:txBody>
      </p:sp>
    </p:spTree>
    <p:extLst>
      <p:ext uri="{BB962C8B-B14F-4D97-AF65-F5344CB8AC3E}">
        <p14:creationId xmlns:p14="http://schemas.microsoft.com/office/powerpoint/2010/main" val="499136403"/>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6001643"/>
          </a:xfrm>
          <a:prstGeom prst="rect">
            <a:avLst/>
          </a:prstGeom>
        </p:spPr>
        <p:txBody>
          <a:bodyPr wrap="square">
            <a:spAutoFit/>
          </a:bodyPr>
          <a:lstStyle/>
          <a:p>
            <a:r>
              <a:rPr lang="en-US" sz="2000" dirty="0"/>
              <a:t>Objective 3—Seamless Transitions:</a:t>
            </a:r>
          </a:p>
          <a:p>
            <a:endParaRPr lang="en-US" sz="2000" dirty="0" smtClean="0"/>
          </a:p>
          <a:p>
            <a:r>
              <a:rPr lang="en-US" sz="2000" dirty="0" smtClean="0"/>
              <a:t>CTE Contextualized Basic Skills (“IBEST”)</a:t>
            </a:r>
          </a:p>
          <a:p>
            <a:endParaRPr lang="en-US" sz="2000" dirty="0"/>
          </a:p>
          <a:p>
            <a:endParaRPr lang="en-US" sz="2000" dirty="0" smtClean="0"/>
          </a:p>
          <a:p>
            <a:r>
              <a:rPr lang="en-US" sz="2000" dirty="0"/>
              <a:t>Progress</a:t>
            </a:r>
            <a:r>
              <a:rPr lang="en-US" sz="2000" dirty="0" smtClean="0"/>
              <a:t>:</a:t>
            </a:r>
            <a:endParaRPr lang="en-US" sz="2000" dirty="0"/>
          </a:p>
          <a:p>
            <a:r>
              <a:rPr lang="en-US" sz="2000" dirty="0" smtClean="0"/>
              <a:t>CTE program identified</a:t>
            </a:r>
          </a:p>
          <a:p>
            <a:r>
              <a:rPr lang="en-US" sz="2000" dirty="0" smtClean="0"/>
              <a:t>Staff identified</a:t>
            </a:r>
            <a:endParaRPr lang="en-US" sz="2000" dirty="0"/>
          </a:p>
          <a:p>
            <a:r>
              <a:rPr lang="en-US" sz="2000" dirty="0" smtClean="0"/>
              <a:t>Curriculum planning in progress</a:t>
            </a:r>
          </a:p>
          <a:p>
            <a:endParaRPr lang="en-US" sz="2000" dirty="0"/>
          </a:p>
          <a:p>
            <a:endParaRPr lang="en-US" sz="2000" dirty="0" smtClean="0"/>
          </a:p>
          <a:p>
            <a:endParaRPr lang="en-US" sz="2000" dirty="0"/>
          </a:p>
          <a:p>
            <a:endParaRPr lang="en-US" sz="2000" dirty="0" smtClean="0"/>
          </a:p>
          <a:p>
            <a:r>
              <a:rPr lang="en-US" sz="2000" dirty="0" smtClean="0"/>
              <a:t>Next Steps:</a:t>
            </a:r>
          </a:p>
          <a:p>
            <a:r>
              <a:rPr lang="en-US" sz="2000" dirty="0" smtClean="0"/>
              <a:t>Identify students </a:t>
            </a:r>
          </a:p>
          <a:p>
            <a:r>
              <a:rPr lang="en-US" sz="2000" dirty="0" smtClean="0"/>
              <a:t>Pilot</a:t>
            </a:r>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589732538"/>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940088"/>
          </a:xfrm>
          <a:prstGeom prst="rect">
            <a:avLst/>
          </a:prstGeom>
        </p:spPr>
        <p:txBody>
          <a:bodyPr wrap="square">
            <a:spAutoFit/>
          </a:bodyPr>
          <a:lstStyle/>
          <a:p>
            <a:r>
              <a:rPr lang="en-US" sz="2000" dirty="0"/>
              <a:t>Objective 3—Seamless Transitions:</a:t>
            </a:r>
          </a:p>
          <a:p>
            <a:endParaRPr lang="en-US" sz="2000" dirty="0"/>
          </a:p>
          <a:p>
            <a:r>
              <a:rPr lang="en-US" sz="2000" dirty="0" smtClean="0"/>
              <a:t>Expanded COS Tours</a:t>
            </a:r>
          </a:p>
          <a:p>
            <a:endParaRPr lang="en-US" sz="2000" dirty="0"/>
          </a:p>
          <a:p>
            <a:endParaRPr lang="en-US" sz="2000" dirty="0"/>
          </a:p>
          <a:p>
            <a:r>
              <a:rPr lang="en-US" sz="2000" dirty="0"/>
              <a:t>Progress</a:t>
            </a:r>
            <a:r>
              <a:rPr lang="en-US" sz="2000" dirty="0" smtClean="0"/>
              <a:t>:</a:t>
            </a:r>
          </a:p>
          <a:p>
            <a:r>
              <a:rPr lang="en-US" sz="2000" dirty="0" smtClean="0"/>
              <a:t>Contacts identified</a:t>
            </a:r>
            <a:endParaRPr lang="en-US" sz="2000" dirty="0"/>
          </a:p>
          <a:p>
            <a:endParaRPr lang="en-US" sz="2000" dirty="0" smtClean="0"/>
          </a:p>
          <a:p>
            <a:endParaRPr lang="en-US" sz="2000" dirty="0"/>
          </a:p>
          <a:p>
            <a:endParaRPr lang="en-US" sz="2000" dirty="0"/>
          </a:p>
          <a:p>
            <a:endParaRPr lang="en-US" sz="2000" dirty="0" smtClean="0"/>
          </a:p>
          <a:p>
            <a:r>
              <a:rPr lang="en-US" sz="2000" dirty="0" smtClean="0"/>
              <a:t>Next Steps: </a:t>
            </a:r>
          </a:p>
          <a:p>
            <a:r>
              <a:rPr lang="en-US" sz="2000" dirty="0" smtClean="0"/>
              <a:t>Identify students</a:t>
            </a:r>
          </a:p>
          <a:p>
            <a:r>
              <a:rPr lang="en-US" sz="2000" dirty="0" smtClean="0"/>
              <a:t>Offer tours</a:t>
            </a:r>
          </a:p>
          <a:p>
            <a:endParaRPr lang="en-US" sz="2000" dirty="0"/>
          </a:p>
          <a:p>
            <a:endParaRPr lang="en-US" sz="2000" dirty="0" smtClean="0"/>
          </a:p>
          <a:p>
            <a:endParaRPr lang="en-US" sz="2000" dirty="0"/>
          </a:p>
          <a:p>
            <a:endParaRPr lang="en-US" sz="2000" dirty="0" smtClean="0"/>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Behind Target</a:t>
            </a: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89794601"/>
      </p:ext>
    </p:extLst>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693866"/>
          </a:xfrm>
          <a:prstGeom prst="rect">
            <a:avLst/>
          </a:prstGeom>
        </p:spPr>
        <p:txBody>
          <a:bodyPr wrap="square">
            <a:spAutoFit/>
          </a:bodyPr>
          <a:lstStyle/>
          <a:p>
            <a:r>
              <a:rPr lang="en-US" sz="2000" dirty="0"/>
              <a:t>Objective 3—Seamless Transitions:</a:t>
            </a:r>
          </a:p>
          <a:p>
            <a:endParaRPr lang="en-US" sz="2000" dirty="0"/>
          </a:p>
          <a:p>
            <a:r>
              <a:rPr lang="en-US" sz="2000" dirty="0" smtClean="0"/>
              <a:t>Additional ESL Counselor</a:t>
            </a:r>
          </a:p>
          <a:p>
            <a:endParaRPr lang="en-US" sz="2000" dirty="0"/>
          </a:p>
          <a:p>
            <a:endParaRPr lang="en-US" sz="2000" dirty="0" smtClean="0"/>
          </a:p>
          <a:p>
            <a:r>
              <a:rPr lang="en-US" sz="2000" dirty="0" smtClean="0"/>
              <a:t>Progress:</a:t>
            </a:r>
          </a:p>
          <a:p>
            <a:r>
              <a:rPr lang="en-US" sz="2000" dirty="0" smtClean="0"/>
              <a:t>Hired</a:t>
            </a:r>
          </a:p>
          <a:p>
            <a:endParaRPr lang="en-US" sz="2000" dirty="0"/>
          </a:p>
          <a:p>
            <a:endParaRPr lang="en-US" sz="2000" dirty="0" smtClean="0"/>
          </a:p>
          <a:p>
            <a:endParaRPr lang="en-US" sz="2000" dirty="0" smtClean="0"/>
          </a:p>
          <a:p>
            <a:r>
              <a:rPr lang="en-US" sz="2000" dirty="0" smtClean="0"/>
              <a:t>Next Steps:</a:t>
            </a:r>
          </a:p>
          <a:p>
            <a:r>
              <a:rPr lang="en-US" sz="2000" dirty="0" smtClean="0"/>
              <a:t>Retain</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090752103"/>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693866"/>
          </a:xfrm>
          <a:prstGeom prst="rect">
            <a:avLst/>
          </a:prstGeom>
        </p:spPr>
        <p:txBody>
          <a:bodyPr wrap="square">
            <a:spAutoFit/>
          </a:bodyPr>
          <a:lstStyle/>
          <a:p>
            <a:r>
              <a:rPr lang="en-US" sz="2000" dirty="0"/>
              <a:t>Objective 3—Seamless Transitions:</a:t>
            </a:r>
          </a:p>
          <a:p>
            <a:endParaRPr lang="en-US" sz="2000" dirty="0"/>
          </a:p>
          <a:p>
            <a:r>
              <a:rPr lang="en-US" sz="2000" dirty="0" smtClean="0"/>
              <a:t>Additional Counselor at Adult Education Site</a:t>
            </a:r>
          </a:p>
          <a:p>
            <a:endParaRPr lang="en-US" sz="2000" dirty="0" smtClean="0"/>
          </a:p>
          <a:p>
            <a:endParaRPr lang="en-US" sz="2000" dirty="0"/>
          </a:p>
          <a:p>
            <a:r>
              <a:rPr lang="en-US" sz="2000" dirty="0"/>
              <a:t>Progress</a:t>
            </a:r>
            <a:r>
              <a:rPr lang="en-US" sz="2000" dirty="0" smtClean="0"/>
              <a:t>:</a:t>
            </a:r>
            <a:endParaRPr lang="en-US" sz="2000" dirty="0"/>
          </a:p>
          <a:p>
            <a:r>
              <a:rPr lang="en-US" sz="2000" dirty="0" smtClean="0"/>
              <a:t>Hired</a:t>
            </a:r>
          </a:p>
          <a:p>
            <a:endParaRPr lang="en-US" sz="2000" dirty="0"/>
          </a:p>
          <a:p>
            <a:endParaRPr lang="en-US" sz="2000" dirty="0" smtClean="0"/>
          </a:p>
          <a:p>
            <a:endParaRPr lang="en-US" sz="2000" dirty="0"/>
          </a:p>
          <a:p>
            <a:r>
              <a:rPr lang="en-US" sz="2000" dirty="0" smtClean="0"/>
              <a:t>Next Steps:</a:t>
            </a:r>
            <a:endParaRPr lang="en-US" sz="2000" dirty="0"/>
          </a:p>
          <a:p>
            <a:r>
              <a:rPr lang="en-US" sz="2000" dirty="0" smtClean="0"/>
              <a:t>Retain</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246537420"/>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693866"/>
          </a:xfrm>
          <a:prstGeom prst="rect">
            <a:avLst/>
          </a:prstGeom>
        </p:spPr>
        <p:txBody>
          <a:bodyPr wrap="square">
            <a:spAutoFit/>
          </a:bodyPr>
          <a:lstStyle/>
          <a:p>
            <a:r>
              <a:rPr lang="en-US" sz="2000" dirty="0"/>
              <a:t>Objective 3—Seamless Transitions:</a:t>
            </a:r>
          </a:p>
          <a:p>
            <a:endParaRPr lang="en-US" sz="2000" dirty="0"/>
          </a:p>
          <a:p>
            <a:r>
              <a:rPr lang="en-US" sz="2000" dirty="0" smtClean="0"/>
              <a:t>AWD Program: Update Occupation Skills Curriculum</a:t>
            </a:r>
          </a:p>
          <a:p>
            <a:endParaRPr lang="en-US" sz="2000" dirty="0"/>
          </a:p>
          <a:p>
            <a:endParaRPr lang="en-US" sz="2000" dirty="0" smtClean="0"/>
          </a:p>
          <a:p>
            <a:endParaRPr lang="en-US" sz="2000" dirty="0" smtClean="0"/>
          </a:p>
          <a:p>
            <a:r>
              <a:rPr lang="en-US" sz="2000" dirty="0" smtClean="0"/>
              <a:t>Progress:</a:t>
            </a:r>
          </a:p>
          <a:p>
            <a:r>
              <a:rPr lang="en-US" sz="2000" dirty="0" smtClean="0"/>
              <a:t>Gaps in curriculum identified</a:t>
            </a:r>
          </a:p>
          <a:p>
            <a:r>
              <a:rPr lang="en-US" sz="2000" dirty="0" smtClean="0"/>
              <a:t>Occupational skills needed identified (professional skills and workplace </a:t>
            </a:r>
            <a:r>
              <a:rPr lang="en-US" sz="2000" dirty="0" err="1" smtClean="0"/>
              <a:t>behaovior</a:t>
            </a:r>
            <a:r>
              <a:rPr lang="en-US" sz="2000" dirty="0" smtClean="0"/>
              <a:t>)</a:t>
            </a:r>
          </a:p>
          <a:p>
            <a:endParaRPr lang="en-US" sz="2000" dirty="0"/>
          </a:p>
          <a:p>
            <a:endParaRPr lang="en-US" sz="2000" dirty="0" smtClean="0"/>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Next Steps:</a:t>
            </a:r>
          </a:p>
          <a:p>
            <a:r>
              <a:rPr lang="en-US" sz="2000" dirty="0" smtClean="0">
                <a:latin typeface="Arial" panose="020B0604020202020204" pitchFamily="34" charset="0"/>
                <a:ea typeface="Times New Roman" panose="02020603050405020304" pitchFamily="18" charset="0"/>
                <a:cs typeface="Arial" panose="020B0604020202020204" pitchFamily="34" charset="0"/>
              </a:rPr>
              <a:t>Provide staff with professional develop—awareness training</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180213630"/>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386090"/>
          </a:xfrm>
          <a:prstGeom prst="rect">
            <a:avLst/>
          </a:prstGeom>
        </p:spPr>
        <p:txBody>
          <a:bodyPr wrap="square">
            <a:spAutoFit/>
          </a:bodyPr>
          <a:lstStyle/>
          <a:p>
            <a:r>
              <a:rPr lang="en-US" sz="2000" dirty="0" smtClean="0"/>
              <a:t>Objective 3—Seamless Transitions:</a:t>
            </a:r>
          </a:p>
          <a:p>
            <a:endParaRPr lang="en-US" sz="2000" dirty="0"/>
          </a:p>
          <a:p>
            <a:r>
              <a:rPr lang="en-US" sz="2000" dirty="0" smtClean="0"/>
              <a:t>AWD Program:</a:t>
            </a:r>
          </a:p>
          <a:p>
            <a:endParaRPr lang="en-US" sz="2000" dirty="0"/>
          </a:p>
          <a:p>
            <a:r>
              <a:rPr lang="en-US" sz="2000" dirty="0" smtClean="0"/>
              <a:t>Transitions to work program—18 to 22 year old students.</a:t>
            </a:r>
          </a:p>
          <a:p>
            <a:endParaRPr lang="en-US" sz="2000" dirty="0" smtClean="0"/>
          </a:p>
          <a:p>
            <a:endParaRPr lang="en-US" sz="2000" dirty="0"/>
          </a:p>
          <a:p>
            <a:r>
              <a:rPr lang="en-US" sz="2000" dirty="0" smtClean="0"/>
              <a:t>Progress:</a:t>
            </a:r>
          </a:p>
          <a:p>
            <a:r>
              <a:rPr lang="en-US" sz="2000" dirty="0" smtClean="0"/>
              <a:t>Models have been explored with member and partner agencies</a:t>
            </a:r>
          </a:p>
          <a:p>
            <a:r>
              <a:rPr lang="en-US" sz="2000" dirty="0" smtClean="0"/>
              <a:t>2 pilot programs running at VAS (VUSD and TCOE)</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Next Steps:</a:t>
            </a:r>
          </a:p>
          <a:p>
            <a:r>
              <a:rPr lang="en-US" sz="2000" dirty="0" smtClean="0">
                <a:latin typeface="Arial" panose="020B0604020202020204" pitchFamily="34" charset="0"/>
                <a:ea typeface="Times New Roman" panose="02020603050405020304" pitchFamily="18" charset="0"/>
                <a:cs typeface="Arial" panose="020B0604020202020204" pitchFamily="34" charset="0"/>
              </a:rPr>
              <a:t>Continued exploration and feasibility study</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423199821"/>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18460"/>
            <a:ext cx="7837641" cy="6001643"/>
          </a:xfrm>
          <a:prstGeom prst="rect">
            <a:avLst/>
          </a:prstGeom>
        </p:spPr>
        <p:txBody>
          <a:bodyPr wrap="square">
            <a:spAutoFit/>
          </a:bodyPr>
          <a:lstStyle/>
          <a:p>
            <a:r>
              <a:rPr lang="en-US" sz="2000" dirty="0" smtClean="0"/>
              <a:t>Objective 4—Fill Service Gaps:</a:t>
            </a:r>
          </a:p>
          <a:p>
            <a:endParaRPr lang="en-US" sz="2000" dirty="0"/>
          </a:p>
          <a:p>
            <a:r>
              <a:rPr lang="en-US" sz="2000" dirty="0" smtClean="0"/>
              <a:t>Offer additional Adult Basic Skills, High School Equivalency, English as a Second Language Courses through Adult Schools</a:t>
            </a:r>
          </a:p>
          <a:p>
            <a:endParaRPr lang="en-US" sz="2000" dirty="0"/>
          </a:p>
          <a:p>
            <a:r>
              <a:rPr lang="en-US" sz="2000" dirty="0"/>
              <a:t>Progress</a:t>
            </a:r>
            <a:r>
              <a:rPr lang="en-US" sz="2000" dirty="0" smtClean="0"/>
              <a:t>:</a:t>
            </a:r>
          </a:p>
          <a:p>
            <a:r>
              <a:rPr lang="en-US" sz="2000" dirty="0" smtClean="0"/>
              <a:t>Additional courses </a:t>
            </a:r>
            <a:r>
              <a:rPr lang="en-US" sz="2000" dirty="0"/>
              <a:t>i</a:t>
            </a:r>
            <a:r>
              <a:rPr lang="en-US" sz="2000" dirty="0" smtClean="0"/>
              <a:t>dentified</a:t>
            </a:r>
          </a:p>
          <a:p>
            <a:r>
              <a:rPr lang="en-US" sz="2000" dirty="0" smtClean="0"/>
              <a:t>Funds allocated</a:t>
            </a:r>
          </a:p>
          <a:p>
            <a:r>
              <a:rPr lang="en-US" sz="2000" dirty="0" smtClean="0"/>
              <a:t>Curriculum adopted</a:t>
            </a:r>
          </a:p>
          <a:p>
            <a:r>
              <a:rPr lang="en-US" sz="2000" dirty="0" smtClean="0"/>
              <a:t>Site determined</a:t>
            </a:r>
          </a:p>
          <a:p>
            <a:r>
              <a:rPr lang="en-US" sz="2000" dirty="0" smtClean="0"/>
              <a:t>Staff hired*</a:t>
            </a:r>
          </a:p>
          <a:p>
            <a:r>
              <a:rPr lang="en-US" sz="2000" dirty="0" smtClean="0"/>
              <a:t>Courses implemented*</a:t>
            </a:r>
          </a:p>
          <a:p>
            <a:endParaRPr lang="en-US" sz="2000" dirty="0" smtClean="0"/>
          </a:p>
          <a:p>
            <a:r>
              <a:rPr lang="en-US" sz="2000" dirty="0" smtClean="0"/>
              <a:t>Next Steps:</a:t>
            </a:r>
          </a:p>
          <a:p>
            <a:r>
              <a:rPr lang="en-US" sz="2000" dirty="0" smtClean="0"/>
              <a:t>Offer more courses</a:t>
            </a:r>
          </a:p>
          <a:p>
            <a:r>
              <a:rPr lang="en-US" sz="2000" dirty="0" smtClean="0">
                <a:latin typeface="Arial" panose="020B0604020202020204" pitchFamily="34" charset="0"/>
                <a:ea typeface="Times New Roman" panose="02020603050405020304" pitchFamily="18" charset="0"/>
                <a:cs typeface="Arial" panose="020B0604020202020204" pitchFamily="34" charset="0"/>
              </a:rPr>
              <a:t>Targets 	ABE 265 new </a:t>
            </a:r>
            <a:r>
              <a:rPr lang="en-US" sz="2000" dirty="0">
                <a:latin typeface="Arial" panose="020B0604020202020204" pitchFamily="34" charset="0"/>
                <a:ea typeface="Times New Roman" panose="02020603050405020304" pitchFamily="18" charset="0"/>
                <a:cs typeface="Arial" panose="020B0604020202020204" pitchFamily="34" charset="0"/>
              </a:rPr>
              <a:t>s</a:t>
            </a:r>
            <a:r>
              <a:rPr lang="en-US" sz="2000" dirty="0" smtClean="0">
                <a:latin typeface="Arial" panose="020B0604020202020204" pitchFamily="34" charset="0"/>
                <a:ea typeface="Times New Roman" panose="02020603050405020304" pitchFamily="18" charset="0"/>
                <a:cs typeface="Arial" panose="020B0604020202020204" pitchFamily="34" charset="0"/>
              </a:rPr>
              <a:t>tudents</a:t>
            </a:r>
          </a:p>
          <a:p>
            <a:r>
              <a:rPr lang="en-US" sz="2000" dirty="0">
                <a:latin typeface="Arial" panose="020B0604020202020204" pitchFamily="34" charset="0"/>
                <a:ea typeface="Times New Roman" panose="02020603050405020304" pitchFamily="18" charset="0"/>
                <a:cs typeface="Arial" panose="020B0604020202020204" pitchFamily="34" charset="0"/>
              </a:rPr>
              <a:t>	</a:t>
            </a:r>
            <a:r>
              <a:rPr lang="en-US" sz="2000" dirty="0" smtClean="0">
                <a:latin typeface="Arial" panose="020B0604020202020204" pitchFamily="34" charset="0"/>
                <a:ea typeface="Times New Roman" panose="02020603050405020304" pitchFamily="18" charset="0"/>
                <a:cs typeface="Arial" panose="020B0604020202020204" pitchFamily="34" charset="0"/>
              </a:rPr>
              <a:t>	HSE 410 new students</a:t>
            </a:r>
          </a:p>
          <a:p>
            <a:r>
              <a:rPr lang="en-US" sz="2000" dirty="0" smtClean="0">
                <a:latin typeface="Arial" panose="020B0604020202020204" pitchFamily="34" charset="0"/>
                <a:ea typeface="Times New Roman" panose="02020603050405020304" pitchFamily="18" charset="0"/>
                <a:cs typeface="Arial" panose="020B0604020202020204" pitchFamily="34" charset="0"/>
              </a:rPr>
              <a:t>		ESL 565 new students</a:t>
            </a:r>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Mixed, Behind to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602727498"/>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8099" y="13138"/>
            <a:ext cx="8534399" cy="5461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Black"/>
              <a:buNone/>
            </a:pPr>
            <a:r>
              <a:rPr lang="en-US" sz="3200" b="0" i="0" u="none" strike="noStrike" cap="none" baseline="0" dirty="0">
                <a:solidFill>
                  <a:schemeClr val="dk2"/>
                </a:solidFill>
                <a:latin typeface="Calibri" panose="020F0502020204030204" pitchFamily="34" charset="0"/>
                <a:ea typeface="Arial Black"/>
                <a:cs typeface="Arial Black"/>
                <a:sym typeface="Arial Black"/>
              </a:rPr>
              <a:t>Agenda: </a:t>
            </a:r>
            <a:r>
              <a:rPr lang="en-US" sz="3200" dirty="0" smtClean="0">
                <a:solidFill>
                  <a:schemeClr val="dk2"/>
                </a:solidFill>
                <a:latin typeface="Calibri" panose="020F0502020204030204" pitchFamily="34" charset="0"/>
                <a:ea typeface="Arial Black"/>
                <a:cs typeface="Arial Black"/>
                <a:sym typeface="Arial Black"/>
              </a:rPr>
              <a:t>9.6.2016</a:t>
            </a:r>
            <a:r>
              <a:rPr lang="en-US" sz="3200" b="0" i="0" u="none" strike="noStrike" cap="none" baseline="0" dirty="0" smtClean="0">
                <a:solidFill>
                  <a:schemeClr val="dk2"/>
                </a:solidFill>
                <a:latin typeface="Calibri" panose="020F0502020204030204" pitchFamily="34" charset="0"/>
                <a:ea typeface="Arial Black"/>
                <a:cs typeface="Arial Black"/>
                <a:sym typeface="Arial Black"/>
              </a:rPr>
              <a:t> </a:t>
            </a:r>
            <a:r>
              <a:rPr lang="en-US" sz="3200" b="0" i="0" u="none" strike="noStrike" cap="none" baseline="0" dirty="0">
                <a:solidFill>
                  <a:schemeClr val="dk2"/>
                </a:solidFill>
                <a:latin typeface="Calibri" panose="020F0502020204030204" pitchFamily="34" charset="0"/>
                <a:ea typeface="Arial Black"/>
                <a:cs typeface="Arial Black"/>
                <a:sym typeface="Arial Black"/>
              </a:rPr>
              <a:t>Consortium </a:t>
            </a:r>
            <a:r>
              <a:rPr lang="en-US" sz="3200" b="0" i="0" u="none" strike="noStrike" cap="none" baseline="0" dirty="0" smtClean="0">
                <a:solidFill>
                  <a:schemeClr val="dk2"/>
                </a:solidFill>
                <a:latin typeface="Calibri" panose="020F0502020204030204" pitchFamily="34" charset="0"/>
                <a:ea typeface="Arial Black"/>
                <a:cs typeface="Arial Black"/>
                <a:sym typeface="Arial Black"/>
              </a:rPr>
              <a:t>Board Meeting</a:t>
            </a:r>
            <a:endParaRPr lang="en-US" sz="3200" b="0" i="0" u="none" strike="noStrike" cap="none" baseline="0" dirty="0">
              <a:solidFill>
                <a:schemeClr val="dk2"/>
              </a:solidFill>
              <a:latin typeface="Calibri" panose="020F0502020204030204" pitchFamily="34" charset="0"/>
              <a:ea typeface="Arial Black"/>
              <a:cs typeface="Arial Black"/>
              <a:sym typeface="Arial Black"/>
            </a:endParaRPr>
          </a:p>
        </p:txBody>
      </p:sp>
      <p:sp>
        <p:nvSpPr>
          <p:cNvPr id="247" name="Shape 247"/>
          <p:cNvSpPr txBox="1">
            <a:spLocks noGrp="1"/>
          </p:cNvSpPr>
          <p:nvPr>
            <p:ph type="body" idx="1"/>
          </p:nvPr>
        </p:nvSpPr>
        <p:spPr>
          <a:xfrm>
            <a:off x="282083" y="1030778"/>
            <a:ext cx="8046429" cy="5827222"/>
          </a:xfrm>
          <a:prstGeom prst="rect">
            <a:avLst/>
          </a:prstGeom>
          <a:noFill/>
          <a:ln>
            <a:noFill/>
          </a:ln>
        </p:spPr>
        <p:txBody>
          <a:bodyPr lIns="91425" tIns="45700" rIns="91425" bIns="45700" anchor="t" anchorCtr="0">
            <a:noAutofit/>
          </a:bodyPr>
          <a:lstStyle/>
          <a:p>
            <a:pPr marL="254000" indent="0">
              <a:buNone/>
            </a:pPr>
            <a:r>
              <a:rPr lang="en-US" sz="1800" dirty="0" smtClean="0"/>
              <a:t>1.0 Opening Business</a:t>
            </a:r>
            <a:endParaRPr lang="en-US" sz="1800" dirty="0"/>
          </a:p>
          <a:p>
            <a:pPr marL="254000" indent="0">
              <a:buNone/>
            </a:pPr>
            <a:r>
              <a:rPr lang="en-US" sz="1800" dirty="0" smtClean="0"/>
              <a:t>2.0 </a:t>
            </a:r>
            <a:r>
              <a:rPr lang="en-US" sz="1800" dirty="0"/>
              <a:t>Approval of Minutes – </a:t>
            </a:r>
            <a:r>
              <a:rPr lang="en-US" sz="1800" dirty="0" smtClean="0"/>
              <a:t>August 2, 2016</a:t>
            </a:r>
            <a:endParaRPr lang="en-US" sz="1800" dirty="0"/>
          </a:p>
          <a:p>
            <a:pPr marL="254000" indent="0">
              <a:buNone/>
            </a:pPr>
            <a:r>
              <a:rPr lang="en-US" sz="1800" dirty="0" smtClean="0"/>
              <a:t>3.0 </a:t>
            </a:r>
            <a:r>
              <a:rPr lang="en-US" sz="1800" dirty="0"/>
              <a:t>Public </a:t>
            </a:r>
            <a:r>
              <a:rPr lang="en-US" sz="1800" dirty="0" smtClean="0"/>
              <a:t>Comment</a:t>
            </a:r>
            <a:endParaRPr lang="en-US" sz="1800" dirty="0"/>
          </a:p>
          <a:p>
            <a:pPr marL="254000" indent="0">
              <a:buNone/>
            </a:pPr>
            <a:r>
              <a:rPr lang="en-US" sz="1800" dirty="0" smtClean="0"/>
              <a:t>4.0 </a:t>
            </a:r>
            <a:r>
              <a:rPr lang="en-US" sz="1800" dirty="0"/>
              <a:t>Information Item</a:t>
            </a:r>
            <a:r>
              <a:rPr lang="en-US" sz="1800" dirty="0" smtClean="0"/>
              <a:t>:</a:t>
            </a:r>
          </a:p>
          <a:p>
            <a:pPr marL="254000" indent="0">
              <a:buNone/>
            </a:pPr>
            <a:r>
              <a:rPr lang="en-US" sz="1800" dirty="0"/>
              <a:t>	</a:t>
            </a:r>
            <a:r>
              <a:rPr lang="en-US" sz="1800" dirty="0" smtClean="0"/>
              <a:t>4.1</a:t>
            </a:r>
            <a:r>
              <a:rPr lang="en-US" sz="1800" dirty="0"/>
              <a:t>	Certificate of Recognition: Bill </a:t>
            </a:r>
            <a:r>
              <a:rPr lang="en-US" sz="1800" dirty="0" err="1"/>
              <a:t>Edminster</a:t>
            </a:r>
            <a:r>
              <a:rPr lang="en-US" sz="1800" dirty="0"/>
              <a:t> ACSA 2016 </a:t>
            </a:r>
            <a:r>
              <a:rPr lang="en-US" sz="1800" dirty="0" smtClean="0"/>
              <a:t>			Career </a:t>
            </a:r>
            <a:r>
              <a:rPr lang="en-US" sz="1800" dirty="0"/>
              <a:t>Technical Education Administrator of the Year</a:t>
            </a:r>
          </a:p>
          <a:p>
            <a:pPr marL="254000" indent="0">
              <a:buNone/>
            </a:pPr>
            <a:r>
              <a:rPr lang="en-US" sz="1800" dirty="0" smtClean="0"/>
              <a:t>	4.2</a:t>
            </a:r>
            <a:r>
              <a:rPr lang="en-US" sz="1800" dirty="0"/>
              <a:t>	SAEC </a:t>
            </a:r>
            <a:r>
              <a:rPr lang="en-US" sz="1800" dirty="0" smtClean="0"/>
              <a:t>Navigators</a:t>
            </a:r>
            <a:endParaRPr lang="en-US" sz="1800" dirty="0"/>
          </a:p>
          <a:p>
            <a:pPr marL="254000" indent="0">
              <a:buNone/>
            </a:pPr>
            <a:r>
              <a:rPr lang="en-US" sz="1800" dirty="0"/>
              <a:t>	</a:t>
            </a:r>
            <a:r>
              <a:rPr lang="en-US" sz="1800" dirty="0" smtClean="0"/>
              <a:t>4.3</a:t>
            </a:r>
            <a:r>
              <a:rPr lang="en-US" sz="1800" dirty="0"/>
              <a:t>	Doing What Matters: Central Mother Lode Regional </a:t>
            </a:r>
            <a:r>
              <a:rPr lang="en-US" sz="1800" dirty="0" smtClean="0"/>
              <a:t>			Consortium</a:t>
            </a:r>
            <a:endParaRPr lang="en-US" sz="1800" dirty="0"/>
          </a:p>
          <a:p>
            <a:pPr marL="254000" indent="0">
              <a:buNone/>
            </a:pPr>
            <a:r>
              <a:rPr lang="en-US" sz="1800" dirty="0" smtClean="0"/>
              <a:t>	4.4</a:t>
            </a:r>
            <a:r>
              <a:rPr lang="en-US" sz="1800" dirty="0"/>
              <a:t>	AEBG 2016 Annual Summit: Moving the </a:t>
            </a:r>
            <a:r>
              <a:rPr lang="en-US" sz="1800" dirty="0" smtClean="0"/>
              <a:t>Needle</a:t>
            </a:r>
          </a:p>
          <a:p>
            <a:pPr marL="254000" indent="0">
              <a:buNone/>
            </a:pPr>
            <a:r>
              <a:rPr lang="en-US" sz="1800" dirty="0" smtClean="0"/>
              <a:t>	4.5</a:t>
            </a:r>
            <a:r>
              <a:rPr lang="en-US" sz="1800" dirty="0"/>
              <a:t>	Sequoias Adult Education Consortium </a:t>
            </a:r>
            <a:r>
              <a:rPr lang="en-US" sz="1800" dirty="0" smtClean="0"/>
              <a:t>Fall </a:t>
            </a:r>
            <a:r>
              <a:rPr lang="en-US" sz="1800" dirty="0"/>
              <a:t>Report</a:t>
            </a:r>
          </a:p>
          <a:p>
            <a:pPr marL="254000" indent="0">
              <a:buNone/>
            </a:pPr>
            <a:r>
              <a:rPr lang="en-US" sz="1800" dirty="0"/>
              <a:t>	</a:t>
            </a:r>
            <a:endParaRPr lang="en-US" sz="1800" dirty="0" smtClean="0"/>
          </a:p>
          <a:p>
            <a:pPr marL="254000" indent="0">
              <a:buNone/>
            </a:pPr>
            <a:r>
              <a:rPr lang="en-US" sz="1800" dirty="0" smtClean="0"/>
              <a:t>5.0 </a:t>
            </a:r>
            <a:r>
              <a:rPr lang="en-US" sz="1800" dirty="0"/>
              <a:t>Action Items</a:t>
            </a:r>
            <a:r>
              <a:rPr lang="en-US" sz="1800" dirty="0" smtClean="0"/>
              <a:t>:</a:t>
            </a:r>
          </a:p>
          <a:p>
            <a:pPr marL="254000" indent="0">
              <a:buNone/>
            </a:pPr>
            <a:r>
              <a:rPr lang="en-US" sz="1800" dirty="0"/>
              <a:t>	</a:t>
            </a:r>
            <a:r>
              <a:rPr lang="en-US" sz="1800" dirty="0" smtClean="0"/>
              <a:t>None</a:t>
            </a:r>
            <a:endParaRPr lang="en-US" sz="1800" dirty="0"/>
          </a:p>
          <a:p>
            <a:pPr marL="254000" indent="0">
              <a:buNone/>
            </a:pPr>
            <a:r>
              <a:rPr lang="en-US" sz="1800" dirty="0" smtClean="0"/>
              <a:t>6.0 </a:t>
            </a:r>
            <a:r>
              <a:rPr lang="en-US" sz="1800" dirty="0"/>
              <a:t>Discussion Items</a:t>
            </a:r>
            <a:r>
              <a:rPr lang="en-US" sz="1800" dirty="0" smtClean="0"/>
              <a:t>:</a:t>
            </a:r>
          </a:p>
          <a:p>
            <a:pPr marL="254000" indent="0">
              <a:buNone/>
            </a:pPr>
            <a:r>
              <a:rPr lang="en-US" sz="1800" dirty="0"/>
              <a:t>	Data and Accountability—SAEC Data and Accountability Committee</a:t>
            </a:r>
          </a:p>
          <a:p>
            <a:pPr marL="254000" indent="0">
              <a:buNone/>
            </a:pPr>
            <a:r>
              <a:rPr lang="en-US" sz="1800" dirty="0" smtClean="0"/>
              <a:t>7.0 </a:t>
            </a:r>
            <a:r>
              <a:rPr lang="en-US" sz="1800" dirty="0"/>
              <a:t>Adjournment</a:t>
            </a:r>
          </a:p>
          <a:p>
            <a:pPr marL="894080" lvl="1" indent="-342900">
              <a:buFontTx/>
              <a:buChar char="-"/>
            </a:pPr>
            <a:endParaRPr lang="en-US" sz="1800" dirty="0" smtClean="0"/>
          </a:p>
        </p:txBody>
      </p:sp>
      <p:sp>
        <p:nvSpPr>
          <p:cNvPr id="248" name="Shape 248"/>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Arial"/>
                <a:ea typeface="Arial"/>
                <a:cs typeface="Arial"/>
                <a:sym typeface="Arial"/>
              </a:rPr>
              <a:t>3</a:t>
            </a:fld>
            <a:endParaRPr lang="en-US" sz="1800" b="0" i="0" u="none" strike="noStrike" cap="none" baseline="0">
              <a:solidFill>
                <a:srgbClr val="FFFFFF"/>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16977"/>
          </a:xfrm>
          <a:prstGeom prst="rect">
            <a:avLst/>
          </a:prstGeom>
        </p:spPr>
        <p:txBody>
          <a:bodyPr wrap="square">
            <a:spAutoFit/>
          </a:bodyPr>
          <a:lstStyle/>
          <a:p>
            <a:r>
              <a:rPr lang="en-US" sz="2000" dirty="0" smtClean="0"/>
              <a:t>Objective 4—Fill Service Gaps:</a:t>
            </a:r>
          </a:p>
          <a:p>
            <a:endParaRPr lang="en-US" sz="2000" dirty="0"/>
          </a:p>
          <a:p>
            <a:r>
              <a:rPr lang="en-US" sz="2000" dirty="0" smtClean="0"/>
              <a:t>Offer Courses on CDL</a:t>
            </a:r>
          </a:p>
          <a:p>
            <a:endParaRPr lang="en-US" sz="2000" dirty="0"/>
          </a:p>
          <a:p>
            <a:endParaRPr lang="en-US" sz="2000" dirty="0" smtClean="0"/>
          </a:p>
          <a:p>
            <a:endParaRPr lang="en-US" sz="2000" dirty="0"/>
          </a:p>
          <a:p>
            <a:r>
              <a:rPr lang="en-US" sz="2000" dirty="0"/>
              <a:t>Progress</a:t>
            </a:r>
            <a:r>
              <a:rPr lang="en-US" sz="2000" dirty="0" smtClean="0"/>
              <a:t>:</a:t>
            </a:r>
          </a:p>
          <a:p>
            <a:r>
              <a:rPr lang="en-US" sz="2000" dirty="0" smtClean="0"/>
              <a:t>Integrated instructional </a:t>
            </a:r>
            <a:r>
              <a:rPr lang="en-US" sz="2000" dirty="0"/>
              <a:t>m</a:t>
            </a:r>
            <a:r>
              <a:rPr lang="en-US" sz="2000" dirty="0" smtClean="0"/>
              <a:t>odules into ESL as part of EL Civics</a:t>
            </a:r>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Next Steps:</a:t>
            </a:r>
          </a:p>
          <a:p>
            <a:r>
              <a:rPr lang="en-US" sz="2000" dirty="0" smtClean="0"/>
              <a:t>Share curriculum to all sites (Target=8 locations)</a:t>
            </a:r>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215496771"/>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78532"/>
          </a:xfrm>
          <a:prstGeom prst="rect">
            <a:avLst/>
          </a:prstGeom>
        </p:spPr>
        <p:txBody>
          <a:bodyPr wrap="square">
            <a:spAutoFit/>
          </a:bodyPr>
          <a:lstStyle/>
          <a:p>
            <a:r>
              <a:rPr lang="en-US" sz="2000" dirty="0" smtClean="0"/>
              <a:t>Objective 4—Fill Service Gaps:</a:t>
            </a:r>
          </a:p>
          <a:p>
            <a:endParaRPr lang="en-US" sz="2000" dirty="0"/>
          </a:p>
          <a:p>
            <a:r>
              <a:rPr lang="en-US" sz="2000" dirty="0" smtClean="0"/>
              <a:t>Embed Computer Skills into all Program Areas (Year 3)</a:t>
            </a:r>
          </a:p>
          <a:p>
            <a:endParaRPr lang="en-US" sz="2000" dirty="0"/>
          </a:p>
          <a:p>
            <a:endParaRPr lang="en-US" sz="2000" dirty="0" smtClean="0"/>
          </a:p>
          <a:p>
            <a:endParaRPr lang="en-US" sz="2000" dirty="0"/>
          </a:p>
          <a:p>
            <a:r>
              <a:rPr lang="en-US" sz="2000" dirty="0"/>
              <a:t>Progress:</a:t>
            </a:r>
          </a:p>
          <a:p>
            <a:r>
              <a:rPr lang="en-US" sz="2000" dirty="0" smtClean="0"/>
              <a:t>ISTE Standards identified</a:t>
            </a:r>
          </a:p>
          <a:p>
            <a:endParaRPr lang="en-US" sz="2000" dirty="0"/>
          </a:p>
          <a:p>
            <a:endParaRPr lang="en-US" sz="2000" dirty="0" smtClean="0"/>
          </a:p>
          <a:p>
            <a:endParaRPr lang="en-US" sz="2000" dirty="0"/>
          </a:p>
          <a:p>
            <a:endParaRPr lang="en-US" sz="2000" dirty="0" smtClean="0"/>
          </a:p>
          <a:p>
            <a:r>
              <a:rPr lang="en-US" sz="2000" dirty="0" smtClean="0"/>
              <a:t>Next Steps:</a:t>
            </a:r>
          </a:p>
          <a:p>
            <a:r>
              <a:rPr lang="en-US" sz="2000" dirty="0" smtClean="0"/>
              <a:t>Professional development on ISTE Standards—develop </a:t>
            </a:r>
            <a:r>
              <a:rPr lang="en-US" sz="2000" dirty="0"/>
              <a:t>a</a:t>
            </a:r>
            <a:r>
              <a:rPr lang="en-US" sz="2000" dirty="0" smtClean="0"/>
              <a:t>wareness</a:t>
            </a:r>
          </a:p>
          <a:p>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27647596"/>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16977"/>
          </a:xfrm>
          <a:prstGeom prst="rect">
            <a:avLst/>
          </a:prstGeom>
        </p:spPr>
        <p:txBody>
          <a:bodyPr wrap="square">
            <a:spAutoFit/>
          </a:bodyPr>
          <a:lstStyle/>
          <a:p>
            <a:r>
              <a:rPr lang="en-US" sz="2000" dirty="0" smtClean="0"/>
              <a:t>Objective 4—Fill Service Gaps:</a:t>
            </a:r>
          </a:p>
          <a:p>
            <a:endParaRPr lang="en-US" sz="2000" dirty="0"/>
          </a:p>
          <a:p>
            <a:r>
              <a:rPr lang="en-US" sz="2000" dirty="0" smtClean="0"/>
              <a:t>Employer Input on CTE Programs (Year 3)</a:t>
            </a:r>
          </a:p>
          <a:p>
            <a:endParaRPr lang="en-US" sz="2000" dirty="0"/>
          </a:p>
          <a:p>
            <a:r>
              <a:rPr lang="en-US" sz="2000" dirty="0"/>
              <a:t>Progress</a:t>
            </a:r>
            <a:r>
              <a:rPr lang="en-US" sz="2000" dirty="0" smtClean="0"/>
              <a:t>:</a:t>
            </a:r>
          </a:p>
          <a:p>
            <a:r>
              <a:rPr lang="en-US" sz="2000" dirty="0" smtClean="0"/>
              <a:t>LMI data </a:t>
            </a:r>
            <a:r>
              <a:rPr lang="en-US" sz="2000" dirty="0"/>
              <a:t>i</a:t>
            </a:r>
            <a:r>
              <a:rPr lang="en-US" sz="2000" dirty="0" smtClean="0"/>
              <a:t>ncorporated into the Pathway Mapping Tool</a:t>
            </a:r>
          </a:p>
          <a:p>
            <a:endParaRPr lang="en-US" sz="2000" dirty="0" smtClean="0"/>
          </a:p>
          <a:p>
            <a:endParaRPr lang="en-US" sz="2000" dirty="0"/>
          </a:p>
          <a:p>
            <a:endParaRPr lang="en-US" sz="2000" dirty="0" smtClean="0"/>
          </a:p>
          <a:p>
            <a:r>
              <a:rPr lang="en-US" sz="2000" dirty="0" smtClean="0"/>
              <a:t>Next Steps:</a:t>
            </a:r>
          </a:p>
          <a:p>
            <a:r>
              <a:rPr lang="en-US" sz="2000" dirty="0" smtClean="0"/>
              <a:t>Navigators host CTE panels to gather input</a:t>
            </a:r>
          </a:p>
          <a:p>
            <a:r>
              <a:rPr lang="en-US" sz="2000" dirty="0" smtClean="0"/>
              <a:t>Leverage WIB for skills level input</a:t>
            </a:r>
          </a:p>
          <a:p>
            <a:r>
              <a:rPr lang="en-US" sz="2000" dirty="0" smtClean="0"/>
              <a:t>Incorporated employer </a:t>
            </a:r>
            <a:r>
              <a:rPr lang="en-US" sz="2000" dirty="0"/>
              <a:t>i</a:t>
            </a:r>
            <a:r>
              <a:rPr lang="en-US" sz="2000" dirty="0" smtClean="0"/>
              <a:t>dentified </a:t>
            </a:r>
            <a:r>
              <a:rPr lang="en-US" sz="2000" dirty="0"/>
              <a:t>s</a:t>
            </a:r>
            <a:r>
              <a:rPr lang="en-US" sz="2000" dirty="0" smtClean="0"/>
              <a:t>kills into CTE curriculum</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10354123"/>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940088"/>
          </a:xfrm>
          <a:prstGeom prst="rect">
            <a:avLst/>
          </a:prstGeom>
        </p:spPr>
        <p:txBody>
          <a:bodyPr wrap="square">
            <a:spAutoFit/>
          </a:bodyPr>
          <a:lstStyle/>
          <a:p>
            <a:r>
              <a:rPr lang="en-US" sz="2000" dirty="0" smtClean="0"/>
              <a:t>Objective 4—Fill Service Gaps:</a:t>
            </a:r>
          </a:p>
          <a:p>
            <a:endParaRPr lang="en-US" sz="2000" dirty="0"/>
          </a:p>
          <a:p>
            <a:r>
              <a:rPr lang="en-US" sz="2000" dirty="0" smtClean="0"/>
              <a:t>Pre-Apprenticeship Training</a:t>
            </a:r>
          </a:p>
          <a:p>
            <a:endParaRPr lang="en-US" sz="2000" dirty="0"/>
          </a:p>
          <a:p>
            <a:r>
              <a:rPr lang="en-US" sz="2000" dirty="0"/>
              <a:t>Progress</a:t>
            </a:r>
            <a:r>
              <a:rPr lang="en-US" sz="2000" dirty="0" smtClean="0"/>
              <a:t>:</a:t>
            </a:r>
          </a:p>
          <a:p>
            <a:r>
              <a:rPr lang="en-US" sz="2000" dirty="0" smtClean="0"/>
              <a:t>Professional development on pre-apprenticeship delivered</a:t>
            </a:r>
          </a:p>
          <a:p>
            <a:endParaRPr lang="en-US" sz="2000" dirty="0"/>
          </a:p>
          <a:p>
            <a:endParaRPr lang="en-US" sz="2000" dirty="0" smtClean="0"/>
          </a:p>
          <a:p>
            <a:endParaRPr lang="en-US" sz="2000" dirty="0"/>
          </a:p>
          <a:p>
            <a:endParaRPr lang="en-US" sz="2000" dirty="0" smtClean="0"/>
          </a:p>
          <a:p>
            <a:r>
              <a:rPr lang="en-US" sz="2000" dirty="0" smtClean="0"/>
              <a:t>Next Steps:</a:t>
            </a:r>
          </a:p>
          <a:p>
            <a:r>
              <a:rPr lang="en-US" sz="2000" dirty="0" smtClean="0"/>
              <a:t>Develop a regional definition for pre-apprenticeship</a:t>
            </a:r>
          </a:p>
          <a:p>
            <a:r>
              <a:rPr lang="en-US" sz="2000" dirty="0" smtClean="0"/>
              <a:t>Identify courses for pre-apprenticeship development</a:t>
            </a:r>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036867645"/>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78532"/>
          </a:xfrm>
          <a:prstGeom prst="rect">
            <a:avLst/>
          </a:prstGeom>
        </p:spPr>
        <p:txBody>
          <a:bodyPr wrap="square">
            <a:spAutoFit/>
          </a:bodyPr>
          <a:lstStyle/>
          <a:p>
            <a:r>
              <a:rPr lang="en-US" sz="2000" dirty="0" smtClean="0"/>
              <a:t>Objective 4—Fill Service Gaps:</a:t>
            </a:r>
          </a:p>
          <a:p>
            <a:endParaRPr lang="en-US" sz="2000" dirty="0"/>
          </a:p>
          <a:p>
            <a:r>
              <a:rPr lang="en-US" sz="2000" dirty="0" smtClean="0"/>
              <a:t>Add CTE/Certificate Programs/Course (Year 3)</a:t>
            </a:r>
          </a:p>
          <a:p>
            <a:endParaRPr lang="en-US" sz="2000" dirty="0"/>
          </a:p>
          <a:p>
            <a:endParaRPr lang="en-US" sz="2000" dirty="0" smtClean="0"/>
          </a:p>
          <a:p>
            <a:endParaRPr lang="en-US" sz="2000" dirty="0"/>
          </a:p>
          <a:p>
            <a:r>
              <a:rPr lang="en-US" sz="2000" dirty="0"/>
              <a:t>Progress:</a:t>
            </a:r>
          </a:p>
          <a:p>
            <a:r>
              <a:rPr lang="en-US" sz="2000" dirty="0" smtClean="0"/>
              <a:t>Courses added</a:t>
            </a:r>
          </a:p>
          <a:p>
            <a:endParaRPr lang="en-US" sz="2000" dirty="0"/>
          </a:p>
          <a:p>
            <a:endParaRPr lang="en-US" sz="2000" dirty="0"/>
          </a:p>
          <a:p>
            <a:endParaRPr lang="en-US" sz="2000" dirty="0" smtClean="0"/>
          </a:p>
          <a:p>
            <a:r>
              <a:rPr lang="en-US" sz="2000" dirty="0" smtClean="0"/>
              <a:t>Next Steps:</a:t>
            </a:r>
          </a:p>
          <a:p>
            <a:r>
              <a:rPr lang="en-US" sz="2000" dirty="0" smtClean="0"/>
              <a:t>Work with WIB to identify additional needs</a:t>
            </a:r>
            <a:endParaRPr lang="en-US" sz="24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Develop relationships with employers for work based learning</a:t>
            </a: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Ahead of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956564524"/>
      </p:ext>
    </p:extLst>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16977"/>
          </a:xfrm>
          <a:prstGeom prst="rect">
            <a:avLst/>
          </a:prstGeom>
        </p:spPr>
        <p:txBody>
          <a:bodyPr wrap="square">
            <a:spAutoFit/>
          </a:bodyPr>
          <a:lstStyle/>
          <a:p>
            <a:r>
              <a:rPr lang="en-US" sz="2000" dirty="0" smtClean="0"/>
              <a:t>Objective 5—Acceleration:</a:t>
            </a:r>
          </a:p>
          <a:p>
            <a:endParaRPr lang="en-US" sz="2000" dirty="0"/>
          </a:p>
          <a:p>
            <a:r>
              <a:rPr lang="en-US" sz="2000" dirty="0" smtClean="0"/>
              <a:t>Offer Compressed Basic Skills Courses</a:t>
            </a:r>
          </a:p>
          <a:p>
            <a:endParaRPr lang="en-US" sz="2000" dirty="0"/>
          </a:p>
          <a:p>
            <a:endParaRPr lang="en-US" sz="2000" dirty="0" smtClean="0"/>
          </a:p>
          <a:p>
            <a:r>
              <a:rPr lang="en-US" sz="2000" dirty="0"/>
              <a:t>Progress</a:t>
            </a:r>
            <a:r>
              <a:rPr lang="en-US" sz="2000" dirty="0" smtClean="0"/>
              <a:t>:</a:t>
            </a:r>
            <a:endParaRPr lang="en-US" sz="2000" dirty="0"/>
          </a:p>
          <a:p>
            <a:r>
              <a:rPr lang="en-US" sz="2000" dirty="0" smtClean="0"/>
              <a:t>Curriculum in development</a:t>
            </a:r>
          </a:p>
          <a:p>
            <a:endParaRPr lang="en-US" sz="2000" dirty="0"/>
          </a:p>
          <a:p>
            <a:endParaRPr lang="en-US" sz="2000" dirty="0" smtClean="0"/>
          </a:p>
          <a:p>
            <a:endParaRPr lang="en-US" sz="2000" dirty="0" smtClean="0"/>
          </a:p>
          <a:p>
            <a:endParaRPr lang="en-US" sz="2000" dirty="0"/>
          </a:p>
          <a:p>
            <a:endParaRPr lang="en-US" sz="2000" dirty="0" smtClean="0"/>
          </a:p>
          <a:p>
            <a:r>
              <a:rPr lang="en-US" sz="2000" dirty="0" smtClean="0"/>
              <a:t>Next Steps:</a:t>
            </a:r>
          </a:p>
          <a:p>
            <a:r>
              <a:rPr lang="en-US" sz="2000" dirty="0" smtClean="0"/>
              <a:t>Identify students</a:t>
            </a:r>
          </a:p>
          <a:p>
            <a:r>
              <a:rPr lang="en-US" sz="2000" dirty="0" smtClean="0"/>
              <a:t>Pilot course</a:t>
            </a: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97070498"/>
      </p:ext>
    </p:extLst>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78532"/>
          </a:xfrm>
          <a:prstGeom prst="rect">
            <a:avLst/>
          </a:prstGeom>
        </p:spPr>
        <p:txBody>
          <a:bodyPr wrap="square">
            <a:spAutoFit/>
          </a:bodyPr>
          <a:lstStyle/>
          <a:p>
            <a:r>
              <a:rPr lang="en-US" sz="2000" dirty="0" smtClean="0"/>
              <a:t>Objective 5—Acceleration:</a:t>
            </a:r>
          </a:p>
          <a:p>
            <a:endParaRPr lang="en-US" sz="2000" dirty="0"/>
          </a:p>
          <a:p>
            <a:r>
              <a:rPr lang="en-US" sz="2000" dirty="0" smtClean="0"/>
              <a:t>Open Entry Primer Courses</a:t>
            </a:r>
          </a:p>
          <a:p>
            <a:endParaRPr lang="en-US" sz="2000" dirty="0"/>
          </a:p>
          <a:p>
            <a:endParaRPr lang="en-US" sz="2000" dirty="0" smtClean="0"/>
          </a:p>
          <a:p>
            <a:endParaRPr lang="en-US" sz="2000" dirty="0"/>
          </a:p>
          <a:p>
            <a:r>
              <a:rPr lang="en-US" sz="2000" dirty="0"/>
              <a:t>Progress:</a:t>
            </a:r>
          </a:p>
          <a:p>
            <a:r>
              <a:rPr lang="en-US" sz="2000" dirty="0" smtClean="0"/>
              <a:t>Curriculum in development</a:t>
            </a:r>
          </a:p>
          <a:p>
            <a:endParaRPr lang="en-US" sz="2000" dirty="0"/>
          </a:p>
          <a:p>
            <a:endParaRPr lang="en-US" sz="2000" dirty="0" smtClean="0"/>
          </a:p>
          <a:p>
            <a:endParaRPr lang="en-US" sz="2000" dirty="0" smtClean="0"/>
          </a:p>
          <a:p>
            <a:r>
              <a:rPr lang="en-US" sz="2000" dirty="0" smtClean="0"/>
              <a:t>Next Steps:</a:t>
            </a:r>
          </a:p>
          <a:p>
            <a:r>
              <a:rPr lang="en-US" sz="2000" dirty="0" smtClean="0"/>
              <a:t>Identify students</a:t>
            </a:r>
          </a:p>
          <a:p>
            <a:r>
              <a:rPr lang="en-US" sz="2000" dirty="0" smtClean="0"/>
              <a:t>Pilot course</a:t>
            </a:r>
          </a:p>
          <a:p>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323188864"/>
      </p:ext>
    </p:extLst>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16977"/>
          </a:xfrm>
          <a:prstGeom prst="rect">
            <a:avLst/>
          </a:prstGeom>
        </p:spPr>
        <p:txBody>
          <a:bodyPr wrap="square">
            <a:spAutoFit/>
          </a:bodyPr>
          <a:lstStyle/>
          <a:p>
            <a:r>
              <a:rPr lang="en-US" sz="2000" dirty="0" smtClean="0"/>
              <a:t>Objective 5—Acceleration:</a:t>
            </a:r>
          </a:p>
          <a:p>
            <a:endParaRPr lang="en-US" sz="2000" dirty="0"/>
          </a:p>
          <a:p>
            <a:r>
              <a:rPr lang="en-US" sz="2000" dirty="0" smtClean="0"/>
              <a:t>Deliver Supportive Services at Regional Center</a:t>
            </a:r>
          </a:p>
          <a:p>
            <a:endParaRPr lang="en-US" sz="2000" dirty="0"/>
          </a:p>
          <a:p>
            <a:endParaRPr lang="en-US" sz="2000" dirty="0" smtClean="0"/>
          </a:p>
          <a:p>
            <a:r>
              <a:rPr lang="en-US" sz="2000" dirty="0"/>
              <a:t>Progress:</a:t>
            </a:r>
          </a:p>
          <a:p>
            <a:r>
              <a:rPr lang="en-US" sz="2000" dirty="0" smtClean="0"/>
              <a:t>Refer to RISDS</a:t>
            </a:r>
          </a:p>
          <a:p>
            <a:endParaRPr lang="en-US" sz="2000" dirty="0"/>
          </a:p>
          <a:p>
            <a:endParaRPr lang="en-US" sz="2000" dirty="0" smtClean="0"/>
          </a:p>
          <a:p>
            <a:endParaRPr lang="en-US" sz="2000" dirty="0" smtClean="0"/>
          </a:p>
          <a:p>
            <a:endParaRPr lang="en-US" sz="2000" dirty="0"/>
          </a:p>
          <a:p>
            <a:endParaRPr lang="en-US" sz="2000" dirty="0" smtClean="0"/>
          </a:p>
          <a:p>
            <a:r>
              <a:rPr lang="en-US" sz="2000" dirty="0" smtClean="0"/>
              <a:t>Next Steps:</a:t>
            </a:r>
          </a:p>
          <a:p>
            <a:r>
              <a:rPr lang="en-US" sz="2000" dirty="0" smtClean="0"/>
              <a:t>Refer to RISDS</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960184129"/>
      </p:ext>
    </p:extLst>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16977"/>
          </a:xfrm>
          <a:prstGeom prst="rect">
            <a:avLst/>
          </a:prstGeom>
        </p:spPr>
        <p:txBody>
          <a:bodyPr wrap="square">
            <a:spAutoFit/>
          </a:bodyPr>
          <a:lstStyle/>
          <a:p>
            <a:r>
              <a:rPr lang="en-US" sz="2000" dirty="0" smtClean="0"/>
              <a:t>Objective 5—Acceleration:</a:t>
            </a:r>
          </a:p>
          <a:p>
            <a:endParaRPr lang="en-US" sz="2000" dirty="0"/>
          </a:p>
          <a:p>
            <a:r>
              <a:rPr lang="en-US" sz="2000" dirty="0" smtClean="0"/>
              <a:t>Offer Vocation English as a Second Language</a:t>
            </a:r>
          </a:p>
          <a:p>
            <a:endParaRPr lang="en-US" sz="2000" dirty="0"/>
          </a:p>
          <a:p>
            <a:r>
              <a:rPr lang="en-US" sz="2000" dirty="0"/>
              <a:t>Progress:</a:t>
            </a:r>
          </a:p>
          <a:p>
            <a:r>
              <a:rPr lang="en-US" sz="2000" dirty="0" smtClean="0"/>
              <a:t>Curriculum in development</a:t>
            </a:r>
          </a:p>
          <a:p>
            <a:endParaRPr lang="en-US" sz="2000" dirty="0"/>
          </a:p>
          <a:p>
            <a:endParaRPr lang="en-US" sz="2000" dirty="0" smtClean="0"/>
          </a:p>
          <a:p>
            <a:endParaRPr lang="en-US" sz="2000" dirty="0" smtClean="0"/>
          </a:p>
          <a:p>
            <a:endParaRPr lang="en-US" sz="2000" dirty="0"/>
          </a:p>
          <a:p>
            <a:endParaRPr lang="en-US" sz="2000" dirty="0" smtClean="0"/>
          </a:p>
          <a:p>
            <a:r>
              <a:rPr lang="en-US" sz="2000" dirty="0" smtClean="0"/>
              <a:t>Next Steps:</a:t>
            </a:r>
          </a:p>
          <a:p>
            <a:r>
              <a:rPr lang="en-US" sz="2000" dirty="0" smtClean="0"/>
              <a:t>Identify students/local business partner</a:t>
            </a:r>
          </a:p>
          <a:p>
            <a:r>
              <a:rPr lang="en-US" sz="2000" dirty="0" smtClean="0"/>
              <a:t>Pilot course</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4103714190"/>
      </p:ext>
    </p:extLst>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78532"/>
          </a:xfrm>
          <a:prstGeom prst="rect">
            <a:avLst/>
          </a:prstGeom>
        </p:spPr>
        <p:txBody>
          <a:bodyPr wrap="square">
            <a:spAutoFit/>
          </a:bodyPr>
          <a:lstStyle/>
          <a:p>
            <a:r>
              <a:rPr lang="en-US" sz="2000" dirty="0" smtClean="0"/>
              <a:t>Objective 5—Acceleration:</a:t>
            </a:r>
          </a:p>
          <a:p>
            <a:endParaRPr lang="en-US" sz="2000" dirty="0"/>
          </a:p>
          <a:p>
            <a:r>
              <a:rPr lang="en-US" sz="2000" dirty="0" smtClean="0"/>
              <a:t>Professional Learning Communities (Year 3)</a:t>
            </a:r>
          </a:p>
          <a:p>
            <a:endParaRPr lang="en-US" sz="2000" dirty="0"/>
          </a:p>
          <a:p>
            <a:r>
              <a:rPr lang="en-US" sz="2000" dirty="0"/>
              <a:t>Progress:</a:t>
            </a:r>
          </a:p>
          <a:p>
            <a:r>
              <a:rPr lang="en-US" sz="2000" dirty="0" smtClean="0"/>
              <a:t>PLCs initiated in High School Equivalency and Adult Basic Education</a:t>
            </a:r>
            <a:endParaRPr lang="en-US" sz="2000" dirty="0"/>
          </a:p>
          <a:p>
            <a:endParaRPr lang="en-US" sz="2000" dirty="0" smtClean="0"/>
          </a:p>
          <a:p>
            <a:endParaRPr lang="en-US" sz="2000" dirty="0" smtClean="0"/>
          </a:p>
          <a:p>
            <a:endParaRPr lang="en-US" sz="2000" dirty="0"/>
          </a:p>
          <a:p>
            <a:endParaRPr lang="en-US" sz="2000" dirty="0" smtClean="0"/>
          </a:p>
          <a:p>
            <a:r>
              <a:rPr lang="en-US" sz="2000" dirty="0" smtClean="0"/>
              <a:t>Next Steps:</a:t>
            </a:r>
          </a:p>
          <a:p>
            <a:r>
              <a:rPr lang="en-US" sz="2000" dirty="0" smtClean="0"/>
              <a:t>Leverage SAEC Sub Groups to expand PLCs to ESL and CTE</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712517180"/>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dirty="0">
                <a:solidFill>
                  <a:schemeClr val="dk2"/>
                </a:solidFill>
                <a:latin typeface="Calibri" panose="020F0502020204030204" pitchFamily="34" charset="0"/>
                <a:ea typeface="Arial Black"/>
                <a:cs typeface="Arial Black"/>
                <a:sym typeface="Arial Black"/>
              </a:rPr>
              <a:t>2</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.0 Approval</a:t>
            </a:r>
            <a:r>
              <a:rPr lang="en-US" sz="2800" b="0" i="0" u="none" strike="noStrike" cap="none" dirty="0" smtClean="0">
                <a:solidFill>
                  <a:schemeClr val="dk2"/>
                </a:solidFill>
                <a:latin typeface="Calibri" panose="020F0502020204030204" pitchFamily="34" charset="0"/>
                <a:ea typeface="Arial Black"/>
                <a:cs typeface="Arial Black"/>
                <a:sym typeface="Arial Black"/>
              </a:rPr>
              <a:t> Minutes: </a:t>
            </a:r>
            <a:r>
              <a:rPr lang="en-US" sz="2800" dirty="0" smtClean="0">
                <a:solidFill>
                  <a:schemeClr val="dk2"/>
                </a:solidFill>
                <a:latin typeface="Calibri" panose="020F0502020204030204" pitchFamily="34" charset="0"/>
                <a:ea typeface="Arial Black"/>
                <a:cs typeface="Arial Black"/>
                <a:sym typeface="Arial Black"/>
              </a:rPr>
              <a:t>August 2</a:t>
            </a:r>
            <a:r>
              <a:rPr lang="en-US" sz="2800" b="0" i="0" u="none" strike="noStrike" cap="none" dirty="0" smtClean="0">
                <a:solidFill>
                  <a:schemeClr val="dk2"/>
                </a:solidFill>
                <a:latin typeface="Calibri" panose="020F0502020204030204" pitchFamily="34" charset="0"/>
                <a:ea typeface="Arial Black"/>
                <a:cs typeface="Arial Black"/>
                <a:sym typeface="Arial Black"/>
              </a:rPr>
              <a:t>, 2016</a:t>
            </a:r>
            <a:endParaRPr lang="en-US" sz="2800" b="0" i="0" u="none" strike="noStrike" cap="none" baseline="0" dirty="0">
              <a:solidFill>
                <a:schemeClr val="dk2"/>
              </a:solidFill>
              <a:latin typeface="Calibri" panose="020F0502020204030204" pitchFamily="34" charset="0"/>
              <a:ea typeface="Arial Black"/>
              <a:cs typeface="Arial Black"/>
              <a:sym typeface="Arial Black"/>
            </a:endParaRPr>
          </a:p>
        </p:txBody>
      </p:sp>
      <p:sp>
        <p:nvSpPr>
          <p:cNvPr id="2" name="TextBox 1"/>
          <p:cNvSpPr txBox="1"/>
          <p:nvPr/>
        </p:nvSpPr>
        <p:spPr>
          <a:xfrm>
            <a:off x="540327" y="976745"/>
            <a:ext cx="7637318" cy="3970318"/>
          </a:xfrm>
          <a:prstGeom prst="rect">
            <a:avLst/>
          </a:prstGeom>
          <a:noFill/>
        </p:spPr>
        <p:txBody>
          <a:bodyPr wrap="square" rtlCol="0">
            <a:spAutoFit/>
          </a:bodyPr>
          <a:lstStyle/>
          <a:p>
            <a:r>
              <a:rPr lang="en-US" sz="2800" dirty="0" smtClean="0"/>
              <a:t>2.1 Review of Minutes</a:t>
            </a:r>
          </a:p>
          <a:p>
            <a:endParaRPr lang="en-US" sz="2800" dirty="0"/>
          </a:p>
          <a:p>
            <a:endParaRPr lang="en-US" sz="2800" dirty="0" smtClean="0"/>
          </a:p>
          <a:p>
            <a:endParaRPr lang="en-US" sz="2800" dirty="0" smtClean="0"/>
          </a:p>
          <a:p>
            <a:r>
              <a:rPr lang="en-US" sz="2800" dirty="0" smtClean="0"/>
              <a:t>2.2 Discussion</a:t>
            </a:r>
          </a:p>
          <a:p>
            <a:endParaRPr lang="en-US" sz="2800" dirty="0"/>
          </a:p>
          <a:p>
            <a:endParaRPr lang="en-US" sz="2800" dirty="0" smtClean="0"/>
          </a:p>
          <a:p>
            <a:endParaRPr lang="en-US" sz="2800" dirty="0" smtClean="0"/>
          </a:p>
          <a:p>
            <a:r>
              <a:rPr lang="en-US" sz="2800" dirty="0" smtClean="0"/>
              <a:t>2.3 Action</a:t>
            </a:r>
            <a:endParaRPr lang="en-US" sz="2800" dirty="0"/>
          </a:p>
        </p:txBody>
      </p:sp>
    </p:spTree>
    <p:extLst>
      <p:ext uri="{BB962C8B-B14F-4D97-AF65-F5344CB8AC3E}">
        <p14:creationId xmlns:p14="http://schemas.microsoft.com/office/powerpoint/2010/main" val="1346819236"/>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931820"/>
            <a:ext cx="7837641" cy="5878532"/>
          </a:xfrm>
          <a:prstGeom prst="rect">
            <a:avLst/>
          </a:prstGeom>
        </p:spPr>
        <p:txBody>
          <a:bodyPr wrap="square">
            <a:spAutoFit/>
          </a:bodyPr>
          <a:lstStyle/>
          <a:p>
            <a:r>
              <a:rPr lang="en-US" sz="2000" dirty="0" smtClean="0"/>
              <a:t>Objective 6—Professional Development:</a:t>
            </a:r>
          </a:p>
          <a:p>
            <a:endParaRPr lang="en-US" sz="2000" dirty="0"/>
          </a:p>
          <a:p>
            <a:r>
              <a:rPr lang="en-US" sz="2000" dirty="0" smtClean="0"/>
              <a:t>Teacher and Faculty Training on How to Identify and Make Accommodations for Students with Disabilities</a:t>
            </a:r>
          </a:p>
          <a:p>
            <a:endParaRPr lang="en-US" sz="2000" dirty="0"/>
          </a:p>
          <a:p>
            <a:r>
              <a:rPr lang="en-US" sz="2000" dirty="0"/>
              <a:t>Progress:</a:t>
            </a:r>
          </a:p>
          <a:p>
            <a:r>
              <a:rPr lang="en-US" sz="2000" dirty="0" smtClean="0"/>
              <a:t>Professional development </a:t>
            </a:r>
            <a:r>
              <a:rPr lang="en-US" sz="2000" dirty="0"/>
              <a:t>d</a:t>
            </a:r>
            <a:r>
              <a:rPr lang="en-US" sz="2000" dirty="0" smtClean="0"/>
              <a:t>elivered</a:t>
            </a:r>
            <a:endParaRPr lang="en-US" sz="2000" dirty="0"/>
          </a:p>
          <a:p>
            <a:endParaRPr lang="en-US" sz="2000" dirty="0" smtClean="0"/>
          </a:p>
          <a:p>
            <a:endParaRPr lang="en-US" sz="2000" dirty="0" smtClean="0"/>
          </a:p>
          <a:p>
            <a:endParaRPr lang="en-US" sz="2000" dirty="0"/>
          </a:p>
          <a:p>
            <a:endParaRPr lang="en-US" sz="2000" dirty="0" smtClean="0"/>
          </a:p>
          <a:p>
            <a:r>
              <a:rPr lang="en-US" sz="2000" dirty="0" smtClean="0"/>
              <a:t>Next Steps:</a:t>
            </a:r>
          </a:p>
          <a:p>
            <a:r>
              <a:rPr lang="en-US" sz="2000" dirty="0" smtClean="0"/>
              <a:t>Continued PD delivery</a:t>
            </a:r>
          </a:p>
          <a:p>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sz="2400" dirty="0" smtClean="0">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000" dirty="0" smtClean="0">
                <a:latin typeface="Arial" panose="020B0604020202020204" pitchFamily="34" charset="0"/>
                <a:ea typeface="Times New Roman" panose="02020603050405020304" pitchFamily="18" charset="0"/>
                <a:cs typeface="Arial" panose="020B0604020202020204" pitchFamily="34" charset="0"/>
              </a:rPr>
              <a:t>Timeline: On Target</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85484990"/>
      </p:ext>
    </p:extLst>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4770537"/>
          </a:xfrm>
          <a:prstGeom prst="rect">
            <a:avLst/>
          </a:prstGeom>
        </p:spPr>
        <p:txBody>
          <a:bodyPr wrap="square">
            <a:spAutoFit/>
          </a:bodyPr>
          <a:lstStyle/>
          <a:p>
            <a:pPr algn="ctr"/>
            <a:r>
              <a:rPr lang="en-US" sz="3200" dirty="0" smtClean="0"/>
              <a:t>Total Adults Served—Instructional Programs and Services in 2015/16</a:t>
            </a:r>
          </a:p>
          <a:p>
            <a:endParaRPr lang="en-US" sz="3200" dirty="0" smtClean="0"/>
          </a:p>
          <a:p>
            <a:pPr algn="ctr"/>
            <a:r>
              <a:rPr lang="en-US" sz="3200" dirty="0" smtClean="0"/>
              <a:t>8,078</a:t>
            </a:r>
          </a:p>
          <a:p>
            <a:pPr algn="ctr"/>
            <a:endParaRPr lang="en-US" sz="3200" dirty="0" smtClean="0"/>
          </a:p>
          <a:p>
            <a:pPr marL="457200" indent="-457200">
              <a:buFont typeface="Wingdings" panose="05000000000000000000" pitchFamily="2" charset="2"/>
              <a:buChar char="Ø"/>
            </a:pPr>
            <a:r>
              <a:rPr lang="en-US" sz="2400" dirty="0" smtClean="0"/>
              <a:t>Unduplicated Count (regardless of fund source)</a:t>
            </a:r>
          </a:p>
          <a:p>
            <a:pPr lvl="2"/>
            <a:endParaRPr lang="en-US" sz="2400" dirty="0" smtClean="0"/>
          </a:p>
          <a:p>
            <a:pPr marL="457200" lvl="2" indent="-457200">
              <a:buFont typeface="Wingdings" panose="05000000000000000000" pitchFamily="2" charset="2"/>
              <a:buChar char="Ø"/>
            </a:pPr>
            <a:r>
              <a:rPr lang="en-US" sz="2400" dirty="0" smtClean="0"/>
              <a:t>All Adult Learners (no contact hour threshold)</a:t>
            </a:r>
          </a:p>
          <a:p>
            <a:pPr marL="457200" lvl="2" indent="-457200">
              <a:buFont typeface="Wingdings" panose="05000000000000000000" pitchFamily="2" charset="2"/>
              <a:buChar char="Ø"/>
            </a:pPr>
            <a:endParaRPr lang="en-US" sz="2400" dirty="0" smtClean="0"/>
          </a:p>
          <a:p>
            <a:pPr marL="457200" lvl="2" indent="-457200">
              <a:buFont typeface="Wingdings" panose="05000000000000000000" pitchFamily="2" charset="2"/>
              <a:buChar char="Ø"/>
            </a:pPr>
            <a:r>
              <a:rPr lang="en-US" sz="2400" dirty="0" smtClean="0"/>
              <a:t>Counts by demographic categories, gender, 	ethnicity and age ranges</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480916267"/>
      </p:ext>
    </p:extLst>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5816977"/>
          </a:xfrm>
          <a:prstGeom prst="rect">
            <a:avLst/>
          </a:prstGeom>
        </p:spPr>
        <p:txBody>
          <a:bodyPr wrap="square">
            <a:spAutoFit/>
          </a:bodyPr>
          <a:lstStyle/>
          <a:p>
            <a:pPr algn="ctr"/>
            <a:r>
              <a:rPr lang="en-US" sz="3200" dirty="0" smtClean="0"/>
              <a:t>Total Adults Served—Student Support and Career Services in 2015/16</a:t>
            </a:r>
          </a:p>
          <a:p>
            <a:endParaRPr lang="en-US" sz="3200" dirty="0"/>
          </a:p>
          <a:p>
            <a:pPr algn="ctr"/>
            <a:r>
              <a:rPr lang="en-US" sz="3200" dirty="0" smtClean="0"/>
              <a:t>4142</a:t>
            </a:r>
          </a:p>
          <a:p>
            <a:pPr algn="ctr"/>
            <a:endParaRPr lang="en-US" sz="3200" dirty="0" smtClean="0"/>
          </a:p>
          <a:p>
            <a:pPr marL="457200" indent="-457200">
              <a:buFont typeface="Wingdings" panose="05000000000000000000" pitchFamily="2" charset="2"/>
              <a:buChar char="Ø"/>
            </a:pPr>
            <a:r>
              <a:rPr lang="en-US" sz="2400" dirty="0" smtClean="0"/>
              <a:t>Unduplicated Count (regardless of fund source)</a:t>
            </a:r>
          </a:p>
          <a:p>
            <a:pPr lvl="2"/>
            <a:endParaRPr lang="en-US" sz="2400" dirty="0" smtClean="0"/>
          </a:p>
          <a:p>
            <a:pPr marL="457200" lvl="2" indent="-457200">
              <a:buFont typeface="Wingdings" panose="05000000000000000000" pitchFamily="2" charset="2"/>
              <a:buChar char="Ø"/>
            </a:pPr>
            <a:r>
              <a:rPr lang="en-US" sz="2400" dirty="0" smtClean="0"/>
              <a:t>All Adult Learners (no contact hour threshold) includes student support services and/or career services (e.g. orientation to matriculation)</a:t>
            </a:r>
          </a:p>
          <a:p>
            <a:pPr marL="457200" lvl="2" indent="-457200">
              <a:buFont typeface="Wingdings" panose="05000000000000000000" pitchFamily="2" charset="2"/>
              <a:buChar char="Ø"/>
            </a:pPr>
            <a:endParaRPr lang="en-US" sz="2400" dirty="0" smtClean="0"/>
          </a:p>
          <a:p>
            <a:pPr marL="457200" lvl="2" indent="-457200">
              <a:buFont typeface="Wingdings" panose="05000000000000000000" pitchFamily="2" charset="2"/>
              <a:buChar char="Ø"/>
            </a:pPr>
            <a:r>
              <a:rPr lang="en-US" sz="2400" dirty="0" smtClean="0"/>
              <a:t>Counts by disaggregated</a:t>
            </a:r>
            <a:endParaRPr lang="en-US" sz="2000" dirty="0" smtClean="0"/>
          </a:p>
          <a:p>
            <a:endParaRPr lang="en-US" sz="2000" dirty="0" smtClean="0"/>
          </a:p>
          <a:p>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020438401"/>
      </p:ext>
    </p:extLst>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6063198"/>
          </a:xfrm>
          <a:prstGeom prst="rect">
            <a:avLst/>
          </a:prstGeom>
        </p:spPr>
        <p:txBody>
          <a:bodyPr wrap="square">
            <a:spAutoFit/>
          </a:bodyPr>
          <a:lstStyle/>
          <a:p>
            <a:pPr algn="ctr"/>
            <a:r>
              <a:rPr lang="en-US" sz="3200" dirty="0" smtClean="0"/>
              <a:t>Total Students Served—Instructional Programs in 2015/16</a:t>
            </a:r>
          </a:p>
          <a:p>
            <a:endParaRPr lang="en-US" sz="3200" dirty="0"/>
          </a:p>
          <a:p>
            <a:pPr algn="ctr"/>
            <a:r>
              <a:rPr lang="en-US" sz="3200" dirty="0" smtClean="0"/>
              <a:t>5506</a:t>
            </a:r>
          </a:p>
          <a:p>
            <a:endParaRPr lang="en-US" sz="3200" dirty="0" smtClean="0"/>
          </a:p>
          <a:p>
            <a:pPr marL="457200" indent="-457200">
              <a:buFont typeface="Wingdings" panose="05000000000000000000" pitchFamily="2" charset="2"/>
              <a:buChar char="Ø"/>
            </a:pPr>
            <a:r>
              <a:rPr lang="en-US" sz="2400" dirty="0" smtClean="0"/>
              <a:t>Unduplicated Count by Program. Duplicated Across Programs (regardless of fund source)</a:t>
            </a:r>
          </a:p>
          <a:p>
            <a:pPr lvl="2"/>
            <a:endParaRPr lang="en-US" sz="2400" dirty="0" smtClean="0"/>
          </a:p>
          <a:p>
            <a:pPr marL="457200" lvl="2" indent="-457200">
              <a:buFont typeface="Wingdings" panose="05000000000000000000" pitchFamily="2" charset="2"/>
              <a:buChar char="Ø"/>
            </a:pPr>
            <a:r>
              <a:rPr lang="en-US" sz="2400" dirty="0" smtClean="0"/>
              <a:t>All Students (1 contact hour threshold)</a:t>
            </a:r>
          </a:p>
          <a:p>
            <a:pPr marL="457200" lvl="2" indent="-457200">
              <a:buFont typeface="Wingdings" panose="05000000000000000000" pitchFamily="2" charset="2"/>
              <a:buChar char="Ø"/>
            </a:pPr>
            <a:endParaRPr lang="en-US" sz="2400" dirty="0" smtClean="0"/>
          </a:p>
          <a:p>
            <a:pPr marL="457200" lvl="2" indent="-457200">
              <a:buFont typeface="Wingdings" panose="05000000000000000000" pitchFamily="2" charset="2"/>
              <a:buChar char="Ø"/>
            </a:pPr>
            <a:r>
              <a:rPr lang="en-US" sz="2400" dirty="0" smtClean="0"/>
              <a:t>Counts by disaggregated demographic fields</a:t>
            </a:r>
            <a:endParaRPr lang="en-US" sz="3200" dirty="0" smtClean="0"/>
          </a:p>
          <a:p>
            <a:endParaRPr lang="en-US" sz="2000" dirty="0"/>
          </a:p>
          <a:p>
            <a:endParaRPr lang="en-US" sz="2000" dirty="0" smtClean="0"/>
          </a:p>
          <a:p>
            <a:endParaRPr lang="en-US" sz="2000" dirty="0" smtClean="0"/>
          </a:p>
          <a:p>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473124226"/>
      </p:ext>
    </p:extLst>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6186309"/>
          </a:xfrm>
          <a:prstGeom prst="rect">
            <a:avLst/>
          </a:prstGeom>
        </p:spPr>
        <p:txBody>
          <a:bodyPr wrap="square">
            <a:spAutoFit/>
          </a:bodyPr>
          <a:lstStyle/>
          <a:p>
            <a:pPr algn="ctr"/>
            <a:r>
              <a:rPr lang="en-US" sz="3200" dirty="0" smtClean="0"/>
              <a:t>Total Enrollment and Participation in 2015/16</a:t>
            </a:r>
          </a:p>
          <a:p>
            <a:endParaRPr lang="en-US" sz="3200" dirty="0" smtClean="0"/>
          </a:p>
          <a:p>
            <a:pPr marL="457200" indent="-457200">
              <a:buFont typeface="Wingdings" panose="05000000000000000000" pitchFamily="2" charset="2"/>
              <a:buChar char="Ø"/>
            </a:pPr>
            <a:r>
              <a:rPr lang="en-US" sz="2400" dirty="0" smtClean="0"/>
              <a:t>Duplicated Counts</a:t>
            </a:r>
          </a:p>
          <a:p>
            <a:pPr marL="457200" indent="-457200">
              <a:buFont typeface="Wingdings" panose="05000000000000000000" pitchFamily="2" charset="2"/>
              <a:buChar char="Ø"/>
            </a:pPr>
            <a:endParaRPr lang="en-US" sz="2400" dirty="0" smtClean="0"/>
          </a:p>
          <a:p>
            <a:pPr marL="457200" lvl="2" indent="-457200">
              <a:buFont typeface="Wingdings" panose="05000000000000000000" pitchFamily="2" charset="2"/>
              <a:buChar char="Ø"/>
            </a:pPr>
            <a:r>
              <a:rPr lang="en-US" sz="2400" dirty="0" smtClean="0"/>
              <a:t>Reported as a Single </a:t>
            </a:r>
            <a:r>
              <a:rPr lang="en-US" sz="2400" dirty="0"/>
              <a:t>N</a:t>
            </a:r>
            <a:r>
              <a:rPr lang="en-US" sz="2400" dirty="0" smtClean="0"/>
              <a:t>umber</a:t>
            </a:r>
          </a:p>
          <a:p>
            <a:pPr marL="457200" lvl="2" indent="-457200">
              <a:buFont typeface="Wingdings" panose="05000000000000000000" pitchFamily="2" charset="2"/>
              <a:buChar char="Ø"/>
            </a:pPr>
            <a:endParaRPr lang="en-US" sz="2400" dirty="0" smtClean="0"/>
          </a:p>
          <a:p>
            <a:pPr marL="457200" lvl="2" indent="-457200">
              <a:buFont typeface="Wingdings" panose="05000000000000000000" pitchFamily="2" charset="2"/>
              <a:buChar char="Ø"/>
            </a:pPr>
            <a:r>
              <a:rPr lang="en-US" sz="2400" dirty="0" smtClean="0"/>
              <a:t>All Students (12 contact hours threshold)</a:t>
            </a:r>
          </a:p>
          <a:p>
            <a:pPr marL="457200" lvl="2" indent="-457200">
              <a:buFont typeface="Wingdings" panose="05000000000000000000" pitchFamily="2" charset="2"/>
              <a:buChar char="Ø"/>
            </a:pPr>
            <a:endParaRPr lang="en-US" sz="2400" dirty="0" smtClean="0"/>
          </a:p>
          <a:p>
            <a:pPr marL="457200" lvl="2" indent="-457200">
              <a:buFont typeface="Wingdings" panose="05000000000000000000" pitchFamily="2" charset="2"/>
              <a:buChar char="Ø"/>
            </a:pPr>
            <a:r>
              <a:rPr lang="en-US" sz="2400" dirty="0" smtClean="0"/>
              <a:t>Counts disaggregated</a:t>
            </a:r>
          </a:p>
          <a:p>
            <a:pPr marL="457200" lvl="2" indent="-457200">
              <a:buFont typeface="Wingdings" panose="05000000000000000000" pitchFamily="2" charset="2"/>
              <a:buChar char="Ø"/>
            </a:pPr>
            <a:endParaRPr lang="en-US" sz="2400" dirty="0"/>
          </a:p>
          <a:p>
            <a:pPr marL="457200" lvl="2" indent="-457200">
              <a:buFont typeface="Wingdings" panose="05000000000000000000" pitchFamily="2" charset="2"/>
              <a:buChar char="Ø"/>
            </a:pPr>
            <a:r>
              <a:rPr lang="en-US" sz="2400" dirty="0" smtClean="0"/>
              <a:t>Used to calculate completion rate (denominator)</a:t>
            </a:r>
            <a:endParaRPr lang="en-US" sz="3200" dirty="0" smtClean="0"/>
          </a:p>
          <a:p>
            <a:endParaRPr lang="en-US" sz="2000" dirty="0"/>
          </a:p>
          <a:p>
            <a:endParaRPr lang="en-US" sz="2000" dirty="0" smtClean="0"/>
          </a:p>
          <a:p>
            <a:endParaRPr lang="en-US" sz="2000" dirty="0" smtClean="0"/>
          </a:p>
          <a:p>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557615299"/>
      </p:ext>
    </p:extLst>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sz="3200" dirty="0"/>
              <a:t>Total Enrollment and Participation in 2015/16</a:t>
            </a:r>
            <a:br>
              <a:rPr lang="en-US" sz="3200"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90996037"/>
              </p:ext>
            </p:extLst>
          </p:nvPr>
        </p:nvGraphicFramePr>
        <p:xfrm>
          <a:off x="416560" y="1574799"/>
          <a:ext cx="7955280" cy="4734560"/>
        </p:xfrm>
        <a:graphic>
          <a:graphicData uri="http://schemas.openxmlformats.org/drawingml/2006/table">
            <a:tbl>
              <a:tblPr/>
              <a:tblGrid>
                <a:gridCol w="2814320"/>
                <a:gridCol w="5140960"/>
              </a:tblGrid>
              <a:tr h="1192155">
                <a:tc gridSpan="2">
                  <a:txBody>
                    <a:bodyPr/>
                    <a:lstStyle/>
                    <a:p>
                      <a:pPr algn="l" fontAlgn="t"/>
                      <a:endParaRPr lang="en-US" sz="1200" b="1" i="0" u="none" strike="noStrike" dirty="0">
                        <a:solidFill>
                          <a:srgbClr val="000000"/>
                        </a:solidFill>
                        <a:effectLst/>
                        <a:latin typeface="Helvetica" panose="020B0604020202020204" pitchFamily="34" charset="0"/>
                      </a:endParaRPr>
                    </a:p>
                  </a:txBody>
                  <a:tcPr marL="9525" marR="9525" marT="9525" marB="0">
                    <a:lnL>
                      <a:noFill/>
                    </a:lnL>
                    <a:lnR>
                      <a:noFill/>
                    </a:lnR>
                    <a:lnT>
                      <a:noFill/>
                    </a:lnT>
                    <a:lnB>
                      <a:noFill/>
                    </a:lnB>
                    <a:solidFill>
                      <a:srgbClr val="FFFFFF"/>
                    </a:solidFill>
                  </a:tcPr>
                </a:tc>
                <a:tc hMerge="1">
                  <a:txBody>
                    <a:bodyPr/>
                    <a:lstStyle/>
                    <a:p>
                      <a:endParaRPr lang="en-US"/>
                    </a:p>
                  </a:txBody>
                  <a:tcPr/>
                </a:tc>
              </a:tr>
              <a:tr h="1248925">
                <a:tc>
                  <a:txBody>
                    <a:bodyPr/>
                    <a:lstStyle/>
                    <a:p>
                      <a:pPr algn="ctr" fontAlgn="ctr"/>
                      <a:r>
                        <a:rPr lang="en-US" sz="1200" b="1" i="0" u="none" strike="noStrike">
                          <a:solidFill>
                            <a:srgbClr val="000000"/>
                          </a:solidFill>
                          <a:effectLst/>
                          <a:latin typeface="Helvetica" panose="020B0604020202020204" pitchFamily="34" charset="0"/>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Helvetica"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146740">
                <a:tc>
                  <a:txBody>
                    <a:bodyPr/>
                    <a:lstStyle/>
                    <a:p>
                      <a:pPr algn="l" fontAlgn="ctr"/>
                      <a:r>
                        <a:rPr lang="en-US" sz="2400" b="0" i="0" u="none" strike="noStrike" dirty="0">
                          <a:solidFill>
                            <a:srgbClr val="000000"/>
                          </a:solidFill>
                          <a:effectLst/>
                          <a:latin typeface="Helvetica" panose="020B0604020202020204" pitchFamily="34" charset="0"/>
                        </a:rPr>
                        <a:t>Total Enrollment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3600" b="0" i="0" u="none" strike="noStrike" dirty="0">
                          <a:solidFill>
                            <a:srgbClr val="000000"/>
                          </a:solidFill>
                          <a:effectLst/>
                          <a:latin typeface="Helvetica" panose="020B0604020202020204" pitchFamily="34" charset="0"/>
                        </a:rPr>
                        <a:t>18457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1146740">
                <a:tc>
                  <a:txBody>
                    <a:bodyPr/>
                    <a:lstStyle/>
                    <a:p>
                      <a:pPr algn="l" fontAlgn="ctr"/>
                      <a:r>
                        <a:rPr lang="en-US" sz="2400" b="0" i="0" u="none" strike="noStrike" dirty="0">
                          <a:solidFill>
                            <a:srgbClr val="000000"/>
                          </a:solidFill>
                          <a:effectLst/>
                          <a:latin typeface="Helvetica" panose="020B0604020202020204" pitchFamily="34" charset="0"/>
                        </a:rPr>
                        <a:t>Total Participants (12+ </a:t>
                      </a:r>
                      <a:r>
                        <a:rPr lang="en-US" sz="2400" b="0" i="0" u="none" strike="noStrike" dirty="0" err="1">
                          <a:solidFill>
                            <a:srgbClr val="000000"/>
                          </a:solidFill>
                          <a:effectLst/>
                          <a:latin typeface="Helvetica" panose="020B0604020202020204" pitchFamily="34" charset="0"/>
                        </a:rPr>
                        <a:t>hrs</a:t>
                      </a:r>
                      <a:r>
                        <a:rPr lang="en-US" sz="2400" b="0" i="0" u="none" strike="noStrike" dirty="0">
                          <a:solidFill>
                            <a:srgbClr val="000000"/>
                          </a:solidFill>
                          <a:effectLst/>
                          <a:latin typeface="Helvetica" panose="020B0604020202020204" pitchFamily="34" charset="0"/>
                        </a:rPr>
                        <a:t> contact time)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3600" b="0" i="0" u="none" strike="noStrike" dirty="0">
                          <a:solidFill>
                            <a:srgbClr val="000000"/>
                          </a:solidFill>
                          <a:effectLst/>
                          <a:latin typeface="Helvetica" panose="020B0604020202020204" pitchFamily="34" charset="0"/>
                        </a:rPr>
                        <a:t>12161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4720853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6678751"/>
          </a:xfrm>
          <a:prstGeom prst="rect">
            <a:avLst/>
          </a:prstGeom>
        </p:spPr>
        <p:txBody>
          <a:bodyPr wrap="square">
            <a:spAutoFit/>
          </a:bodyPr>
          <a:lstStyle/>
          <a:p>
            <a:pPr algn="ctr"/>
            <a:r>
              <a:rPr lang="en-US" sz="3200" dirty="0" smtClean="0"/>
              <a:t>Total Courses Complete in 2015/16</a:t>
            </a:r>
          </a:p>
          <a:p>
            <a:pPr algn="ctr"/>
            <a:endParaRPr lang="en-US" sz="3200" dirty="0"/>
          </a:p>
          <a:p>
            <a:pPr algn="ctr"/>
            <a:r>
              <a:rPr lang="en-US" sz="3200" dirty="0" smtClean="0"/>
              <a:t>5,398</a:t>
            </a:r>
          </a:p>
          <a:p>
            <a:endParaRPr lang="en-US" sz="3200" dirty="0" smtClean="0"/>
          </a:p>
          <a:p>
            <a:pPr marL="457200" indent="-457200">
              <a:buFont typeface="Wingdings" panose="05000000000000000000" pitchFamily="2" charset="2"/>
              <a:buChar char="Ø"/>
            </a:pPr>
            <a:r>
              <a:rPr lang="en-US" sz="2400" i="1" dirty="0" smtClean="0"/>
              <a:t>Completion </a:t>
            </a:r>
            <a:r>
              <a:rPr lang="en-US" sz="2400" dirty="0" smtClean="0"/>
              <a:t>defined locally. Tally by course totals of program—duplicative by definition.</a:t>
            </a:r>
            <a:endParaRPr lang="en-US" sz="2400" i="1" dirty="0" smtClean="0"/>
          </a:p>
          <a:p>
            <a:pPr marL="457200" indent="-457200">
              <a:buFont typeface="Wingdings" panose="05000000000000000000" pitchFamily="2" charset="2"/>
              <a:buChar char="Ø"/>
            </a:pPr>
            <a:endParaRPr lang="en-US" sz="2400" dirty="0" smtClean="0"/>
          </a:p>
          <a:p>
            <a:pPr marL="457200" lvl="2" indent="-457200">
              <a:buFont typeface="Wingdings" panose="05000000000000000000" pitchFamily="2" charset="2"/>
              <a:buChar char="Ø"/>
            </a:pPr>
            <a:r>
              <a:rPr lang="en-US" sz="2400" dirty="0" smtClean="0"/>
              <a:t>3 numbers: Total enrollment, Total Participants, &amp; Courses Completed</a:t>
            </a:r>
          </a:p>
          <a:p>
            <a:pPr lvl="2"/>
            <a:endParaRPr lang="en-US" sz="2400" dirty="0" smtClean="0"/>
          </a:p>
          <a:p>
            <a:pPr marL="457200" lvl="2" indent="-457200">
              <a:buFont typeface="Wingdings" panose="05000000000000000000" pitchFamily="2" charset="2"/>
              <a:buChar char="Ø"/>
            </a:pPr>
            <a:r>
              <a:rPr lang="en-US" sz="2400" dirty="0" smtClean="0"/>
              <a:t>Counts disaggregated</a:t>
            </a:r>
          </a:p>
          <a:p>
            <a:pPr marL="457200" lvl="2" indent="-457200">
              <a:buFont typeface="Wingdings" panose="05000000000000000000" pitchFamily="2" charset="2"/>
              <a:buChar char="Ø"/>
            </a:pPr>
            <a:endParaRPr lang="en-US" sz="2400" dirty="0"/>
          </a:p>
          <a:p>
            <a:pPr marL="457200" lvl="2" indent="-457200">
              <a:buFont typeface="Wingdings" panose="05000000000000000000" pitchFamily="2" charset="2"/>
              <a:buChar char="Ø"/>
            </a:pPr>
            <a:r>
              <a:rPr lang="en-US" sz="2400" dirty="0" smtClean="0"/>
              <a:t>Used to calculate completion rate (numerator)</a:t>
            </a:r>
            <a:endParaRPr lang="en-US" sz="3200" dirty="0" smtClean="0"/>
          </a:p>
          <a:p>
            <a:endParaRPr lang="en-US" sz="2000" dirty="0"/>
          </a:p>
          <a:p>
            <a:endParaRPr lang="en-US" sz="2000" dirty="0" smtClean="0"/>
          </a:p>
          <a:p>
            <a:endParaRPr lang="en-US" sz="2000" dirty="0" smtClean="0"/>
          </a:p>
          <a:p>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303016371"/>
      </p:ext>
    </p:extLst>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58118741"/>
              </p:ext>
            </p:extLst>
          </p:nvPr>
        </p:nvGraphicFramePr>
        <p:xfrm>
          <a:off x="345442" y="325117"/>
          <a:ext cx="7670798" cy="6310276"/>
        </p:xfrm>
        <a:graphic>
          <a:graphicData uri="http://schemas.openxmlformats.org/drawingml/2006/table">
            <a:tbl>
              <a:tblPr/>
              <a:tblGrid>
                <a:gridCol w="2794652"/>
                <a:gridCol w="2132886"/>
                <a:gridCol w="987574"/>
                <a:gridCol w="109730"/>
                <a:gridCol w="822978"/>
                <a:gridCol w="822978"/>
              </a:tblGrid>
              <a:tr h="403505">
                <a:tc>
                  <a:txBody>
                    <a:bodyPr/>
                    <a:lstStyle/>
                    <a:p>
                      <a:pPr algn="l" fontAlgn="t"/>
                      <a:r>
                        <a:rPr lang="en-US" sz="1400" b="1" i="0" u="none" strike="noStrike" dirty="0">
                          <a:solidFill>
                            <a:srgbClr val="000000"/>
                          </a:solidFill>
                          <a:effectLst/>
                          <a:latin typeface="Helvetica" panose="020B0604020202020204" pitchFamily="34" charset="0"/>
                        </a:rPr>
                        <a:t>Table 9. Total Course Completion by Program Area</a:t>
                      </a:r>
                    </a:p>
                  </a:txBody>
                  <a:tcPr marL="6771" marR="6771" marT="677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400" b="0" i="0" u="none" strike="noStrike" dirty="0">
                          <a:solidFill>
                            <a:srgbClr val="000000"/>
                          </a:solidFill>
                          <a:effectLst/>
                          <a:latin typeface="Helvetica" panose="020B0604020202020204" pitchFamily="34" charset="0"/>
                        </a:rPr>
                        <a:t> </a:t>
                      </a:r>
                    </a:p>
                  </a:txBody>
                  <a:tcPr marL="6771" marR="6771" marT="677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Helvetica" panose="020B0604020202020204" pitchFamily="34" charset="0"/>
                        </a:rPr>
                        <a:t> </a:t>
                      </a:r>
                    </a:p>
                  </a:txBody>
                  <a:tcPr marL="6771" marR="6771" marT="677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Helvetica" panose="020B0604020202020204" pitchFamily="34" charset="0"/>
                        </a:rPr>
                        <a:t> </a:t>
                      </a:r>
                    </a:p>
                  </a:txBody>
                  <a:tcPr marL="6771" marR="6771" marT="677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Helvetica" panose="020B0604020202020204" pitchFamily="34" charset="0"/>
                        </a:rPr>
                        <a:t> </a:t>
                      </a:r>
                    </a:p>
                  </a:txBody>
                  <a:tcPr marL="6771" marR="6771" marT="677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900" b="0" i="0" u="none" strike="noStrike">
                          <a:solidFill>
                            <a:srgbClr val="000000"/>
                          </a:solidFill>
                          <a:effectLst/>
                          <a:latin typeface="Helvetica" panose="020B0604020202020204" pitchFamily="34" charset="0"/>
                        </a:rPr>
                        <a:t> </a:t>
                      </a:r>
                    </a:p>
                  </a:txBody>
                  <a:tcPr marL="6771" marR="6771" marT="677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086209">
                <a:tc>
                  <a:txBody>
                    <a:bodyPr/>
                    <a:lstStyle/>
                    <a:p>
                      <a:pPr algn="ctr" fontAlgn="ctr"/>
                      <a:r>
                        <a:rPr lang="en-US" sz="1400" b="1" i="0" u="none" strike="noStrike" dirty="0">
                          <a:solidFill>
                            <a:srgbClr val="000000"/>
                          </a:solidFill>
                          <a:effectLst/>
                          <a:latin typeface="Helvetica" panose="020B0604020202020204" pitchFamily="34" charset="0"/>
                        </a:rPr>
                        <a:t>Program Areas</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400" b="1" i="0" u="none" strike="noStrike">
                          <a:solidFill>
                            <a:srgbClr val="000000"/>
                          </a:solidFill>
                          <a:effectLst/>
                          <a:latin typeface="Helvetica" panose="020B0604020202020204" pitchFamily="34" charset="0"/>
                        </a:rPr>
                        <a:t>Total Enrollment</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400" b="1" i="0" u="none" strike="noStrike">
                          <a:solidFill>
                            <a:srgbClr val="000000"/>
                          </a:solidFill>
                          <a:effectLst/>
                          <a:latin typeface="Helvetica" panose="020B0604020202020204" pitchFamily="34" charset="0"/>
                        </a:rPr>
                        <a:t>Total Participants (12+ hrs)</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fontAlgn="ctr"/>
                      <a:r>
                        <a:rPr lang="en-US" sz="1400" b="1" i="0" u="none" strike="noStrike">
                          <a:solidFill>
                            <a:srgbClr val="000000"/>
                          </a:solidFill>
                          <a:effectLst/>
                          <a:latin typeface="Helvetica" panose="020B0604020202020204" pitchFamily="34" charset="0"/>
                        </a:rPr>
                        <a:t>Total Courses Completed</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a:txBody>
                    <a:bodyPr/>
                    <a:lstStyle/>
                    <a:p>
                      <a:pPr algn="ctr" fontAlgn="ctr"/>
                      <a:r>
                        <a:rPr lang="en-US" sz="1400" b="1" i="0" u="none" strike="noStrike">
                          <a:solidFill>
                            <a:srgbClr val="000000"/>
                          </a:solidFill>
                          <a:effectLst/>
                          <a:latin typeface="Helvetica" panose="020B0604020202020204" pitchFamily="34" charset="0"/>
                        </a:rPr>
                        <a:t>Completion Rate</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47380">
                <a:tc>
                  <a:txBody>
                    <a:bodyPr/>
                    <a:lstStyle/>
                    <a:p>
                      <a:pPr algn="l" fontAlgn="ctr"/>
                      <a:r>
                        <a:rPr lang="en-US" sz="1400" b="0" i="0" u="none" strike="noStrike" dirty="0">
                          <a:solidFill>
                            <a:srgbClr val="000000"/>
                          </a:solidFill>
                          <a:effectLst/>
                          <a:latin typeface="Helvetica" panose="020B0604020202020204" pitchFamily="34" charset="0"/>
                        </a:rPr>
                        <a:t>Adult Basic Education</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400" b="0" i="0" u="none" strike="noStrike" dirty="0">
                          <a:solidFill>
                            <a:srgbClr val="000000"/>
                          </a:solidFill>
                          <a:effectLst/>
                          <a:latin typeface="Helvetica" panose="020B0604020202020204" pitchFamily="34" charset="0"/>
                        </a:rPr>
                        <a:t>4814</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400" b="0" i="0" u="none" strike="noStrike">
                          <a:solidFill>
                            <a:srgbClr val="000000"/>
                          </a:solidFill>
                          <a:effectLst/>
                          <a:latin typeface="Helvetica" panose="020B0604020202020204" pitchFamily="34" charset="0"/>
                        </a:rPr>
                        <a:t>3257</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n-US" sz="1400" b="0" i="0" u="none" strike="noStrike">
                          <a:solidFill>
                            <a:srgbClr val="000000"/>
                          </a:solidFill>
                          <a:effectLst/>
                          <a:latin typeface="Helvetica" panose="020B0604020202020204" pitchFamily="34" charset="0"/>
                        </a:rPr>
                        <a:t>2182</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ctr"/>
                      <a:r>
                        <a:rPr lang="en-US" sz="1400" b="0" i="0" u="none" strike="noStrike" dirty="0" smtClean="0">
                          <a:solidFill>
                            <a:srgbClr val="000000"/>
                          </a:solidFill>
                          <a:effectLst/>
                          <a:latin typeface="Helvetica" panose="020B0604020202020204" pitchFamily="34" charset="0"/>
                        </a:rPr>
                        <a:t>67%</a:t>
                      </a:r>
                      <a:endParaRPr lang="en-US" sz="1400" b="0" i="0" u="none" strike="noStrike" dirty="0">
                        <a:solidFill>
                          <a:srgbClr val="000000"/>
                        </a:solidFill>
                        <a:effectLst/>
                        <a:latin typeface="Helvetica" panose="020B0604020202020204" pitchFamily="34" charset="0"/>
                      </a:endParaRP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547380">
                <a:tc>
                  <a:txBody>
                    <a:bodyPr/>
                    <a:lstStyle/>
                    <a:p>
                      <a:pPr algn="l" fontAlgn="ctr"/>
                      <a:r>
                        <a:rPr lang="en-US" sz="1400" b="0" i="0" u="none" strike="noStrike">
                          <a:solidFill>
                            <a:srgbClr val="000000"/>
                          </a:solidFill>
                          <a:effectLst/>
                          <a:latin typeface="Helvetica" panose="020B0604020202020204" pitchFamily="34" charset="0"/>
                        </a:rPr>
                        <a:t>Adult Secondary Education</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400" b="0" i="0" u="none" strike="noStrike" dirty="0">
                          <a:solidFill>
                            <a:srgbClr val="000000"/>
                          </a:solidFill>
                          <a:effectLst/>
                          <a:latin typeface="Helvetica" panose="020B0604020202020204" pitchFamily="34" charset="0"/>
                        </a:rPr>
                        <a:t>6390</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400" b="0" i="0" u="none" strike="noStrike">
                          <a:solidFill>
                            <a:srgbClr val="000000"/>
                          </a:solidFill>
                          <a:effectLst/>
                          <a:latin typeface="Helvetica" panose="020B0604020202020204" pitchFamily="34" charset="0"/>
                        </a:rPr>
                        <a:t>2687</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n-US" sz="1400" b="0" i="0" u="none" strike="noStrike">
                          <a:solidFill>
                            <a:srgbClr val="000000"/>
                          </a:solidFill>
                          <a:effectLst/>
                          <a:latin typeface="Helvetica" panose="020B0604020202020204" pitchFamily="34" charset="0"/>
                        </a:rPr>
                        <a:t>900</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ctr"/>
                      <a:r>
                        <a:rPr lang="en-US" sz="1400" b="0" i="0" u="none" strike="noStrike" dirty="0" smtClean="0">
                          <a:solidFill>
                            <a:srgbClr val="000000"/>
                          </a:solidFill>
                          <a:effectLst/>
                          <a:latin typeface="Helvetica" panose="020B0604020202020204" pitchFamily="34" charset="0"/>
                        </a:rPr>
                        <a:t>33%</a:t>
                      </a:r>
                      <a:endParaRPr lang="en-US" sz="1400" b="0" i="0" u="none" strike="noStrike" dirty="0">
                        <a:solidFill>
                          <a:srgbClr val="000000"/>
                        </a:solidFill>
                        <a:effectLst/>
                        <a:latin typeface="Helvetica" panose="020B0604020202020204" pitchFamily="34" charset="0"/>
                      </a:endParaRP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547380">
                <a:tc>
                  <a:txBody>
                    <a:bodyPr/>
                    <a:lstStyle/>
                    <a:p>
                      <a:pPr algn="l" fontAlgn="ctr"/>
                      <a:r>
                        <a:rPr lang="en-US" sz="1400" b="1" i="0" u="none" strike="noStrike">
                          <a:solidFill>
                            <a:srgbClr val="000000"/>
                          </a:solidFill>
                          <a:effectLst/>
                          <a:latin typeface="Helvetica" panose="020B0604020202020204" pitchFamily="34" charset="0"/>
                        </a:rPr>
                        <a:t>Adult Basic / Adult Secondary Education *</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ctr"/>
                      <a:r>
                        <a:rPr lang="en-US" sz="1400" b="0" i="0" u="none" strike="noStrike" dirty="0">
                          <a:solidFill>
                            <a:srgbClr val="000000"/>
                          </a:solidFill>
                          <a:effectLst/>
                          <a:latin typeface="Helvetica" panose="020B0604020202020204" pitchFamily="34" charset="0"/>
                        </a:rPr>
                        <a:t>90</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400" b="0" i="0" u="none" strike="noStrike">
                          <a:solidFill>
                            <a:srgbClr val="000000"/>
                          </a:solidFill>
                          <a:effectLst/>
                          <a:latin typeface="Helvetica" panose="020B0604020202020204" pitchFamily="34" charset="0"/>
                        </a:rPr>
                        <a:t>67</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a:solidFill>
                            <a:srgbClr val="000000"/>
                          </a:solidFill>
                          <a:effectLst/>
                          <a:latin typeface="Helvetica" panose="020B0604020202020204" pitchFamily="34" charset="0"/>
                        </a:rPr>
                        <a:t> </a:t>
                      </a:r>
                    </a:p>
                  </a:txBody>
                  <a:tcPr marL="6771" marR="6771" marT="67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400" b="0" i="0" u="none" strike="noStrike">
                          <a:solidFill>
                            <a:srgbClr val="000000"/>
                          </a:solidFill>
                          <a:effectLst/>
                          <a:latin typeface="Helvetica" panose="020B0604020202020204" pitchFamily="34" charset="0"/>
                        </a:rPr>
                        <a:t>48</a:t>
                      </a:r>
                    </a:p>
                  </a:txBody>
                  <a:tcPr marL="6771" marR="6771" marT="67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400" b="0" i="0" u="none" strike="noStrike" dirty="0" smtClean="0">
                          <a:solidFill>
                            <a:srgbClr val="000000"/>
                          </a:solidFill>
                          <a:effectLst/>
                          <a:latin typeface="Helvetica" panose="020B0604020202020204" pitchFamily="34" charset="0"/>
                        </a:rPr>
                        <a:t>72%</a:t>
                      </a:r>
                      <a:endParaRPr lang="en-US" sz="1400" b="0" i="0" u="none" strike="noStrike" dirty="0">
                        <a:solidFill>
                          <a:srgbClr val="000000"/>
                        </a:solidFill>
                        <a:effectLst/>
                        <a:latin typeface="Helvetica" panose="020B0604020202020204" pitchFamily="34" charset="0"/>
                      </a:endParaRP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547380">
                <a:tc>
                  <a:txBody>
                    <a:bodyPr/>
                    <a:lstStyle/>
                    <a:p>
                      <a:pPr algn="l" fontAlgn="ctr"/>
                      <a:r>
                        <a:rPr lang="en-US" sz="1400" b="0" i="0" u="none" strike="noStrike">
                          <a:solidFill>
                            <a:srgbClr val="000000"/>
                          </a:solidFill>
                          <a:effectLst/>
                          <a:latin typeface="Helvetica" panose="020B0604020202020204" pitchFamily="34" charset="0"/>
                        </a:rPr>
                        <a:t>English as a Second Language</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400" b="0" i="0" u="none" strike="noStrike" dirty="0">
                          <a:solidFill>
                            <a:srgbClr val="000000"/>
                          </a:solidFill>
                          <a:effectLst/>
                          <a:latin typeface="Helvetica" panose="020B0604020202020204" pitchFamily="34" charset="0"/>
                        </a:rPr>
                        <a:t>4271</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400" b="0" i="0" u="none" strike="noStrike">
                          <a:solidFill>
                            <a:srgbClr val="000000"/>
                          </a:solidFill>
                          <a:effectLst/>
                          <a:latin typeface="Helvetica" panose="020B0604020202020204" pitchFamily="34" charset="0"/>
                        </a:rPr>
                        <a:t>3809</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n-US" sz="1400" b="0" i="0" u="none" strike="noStrike">
                          <a:solidFill>
                            <a:srgbClr val="000000"/>
                          </a:solidFill>
                          <a:effectLst/>
                          <a:latin typeface="Helvetica" panose="020B0604020202020204" pitchFamily="34" charset="0"/>
                        </a:rPr>
                        <a:t>1702</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ctr"/>
                      <a:r>
                        <a:rPr lang="en-US" sz="1400" b="0" i="0" u="none" strike="noStrike" dirty="0" smtClean="0">
                          <a:solidFill>
                            <a:srgbClr val="000000"/>
                          </a:solidFill>
                          <a:effectLst/>
                          <a:latin typeface="Helvetica" panose="020B0604020202020204" pitchFamily="34" charset="0"/>
                        </a:rPr>
                        <a:t>45%</a:t>
                      </a:r>
                      <a:endParaRPr lang="en-US" sz="1400" b="0" i="0" u="none" strike="noStrike" dirty="0">
                        <a:solidFill>
                          <a:srgbClr val="000000"/>
                        </a:solidFill>
                        <a:effectLst/>
                        <a:latin typeface="Helvetica" panose="020B0604020202020204" pitchFamily="34" charset="0"/>
                      </a:endParaRP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547380">
                <a:tc>
                  <a:txBody>
                    <a:bodyPr/>
                    <a:lstStyle/>
                    <a:p>
                      <a:pPr algn="l" fontAlgn="ctr"/>
                      <a:r>
                        <a:rPr lang="en-US" sz="1400" b="0" i="0" u="none" strike="noStrike">
                          <a:solidFill>
                            <a:srgbClr val="000000"/>
                          </a:solidFill>
                          <a:effectLst/>
                          <a:latin typeface="Helvetica" panose="020B0604020202020204" pitchFamily="34" charset="0"/>
                        </a:rPr>
                        <a:t>EL Civics</a:t>
                      </a:r>
                    </a:p>
                  </a:txBody>
                  <a:tcPr marL="60942"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400" b="0" i="0" u="none" strike="noStrike">
                          <a:solidFill>
                            <a:srgbClr val="000000"/>
                          </a:solidFill>
                          <a:effectLst/>
                          <a:latin typeface="Helvetica" panose="020B0604020202020204" pitchFamily="34" charset="0"/>
                        </a:rPr>
                        <a:t>408</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400" b="0" i="0" u="none" strike="noStrike" dirty="0">
                          <a:solidFill>
                            <a:srgbClr val="000000"/>
                          </a:solidFill>
                          <a:effectLst/>
                          <a:latin typeface="Helvetica" panose="020B0604020202020204" pitchFamily="34" charset="0"/>
                        </a:rPr>
                        <a:t>351</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n-US" sz="1400" b="0" i="0" u="none" strike="noStrike" dirty="0">
                          <a:solidFill>
                            <a:srgbClr val="000000"/>
                          </a:solidFill>
                          <a:effectLst/>
                          <a:latin typeface="Helvetica" panose="020B0604020202020204" pitchFamily="34" charset="0"/>
                        </a:rPr>
                        <a:t>52</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ctr"/>
                      <a:r>
                        <a:rPr lang="en-US" sz="1400" b="0" i="0" u="none" strike="noStrike" dirty="0" smtClean="0">
                          <a:solidFill>
                            <a:srgbClr val="000000"/>
                          </a:solidFill>
                          <a:effectLst/>
                          <a:latin typeface="Helvetica" panose="020B0604020202020204" pitchFamily="34" charset="0"/>
                        </a:rPr>
                        <a:t>15%</a:t>
                      </a:r>
                      <a:endParaRPr lang="en-US" sz="1400" b="0" i="0" u="none" strike="noStrike" dirty="0">
                        <a:solidFill>
                          <a:srgbClr val="000000"/>
                        </a:solidFill>
                        <a:effectLst/>
                        <a:latin typeface="Helvetica" panose="020B0604020202020204" pitchFamily="34" charset="0"/>
                      </a:endParaRP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547380">
                <a:tc>
                  <a:txBody>
                    <a:bodyPr/>
                    <a:lstStyle/>
                    <a:p>
                      <a:pPr algn="l" fontAlgn="ctr"/>
                      <a:r>
                        <a:rPr lang="en-US" sz="1400" b="0" i="0" u="none" strike="noStrike" dirty="0">
                          <a:solidFill>
                            <a:srgbClr val="000000"/>
                          </a:solidFill>
                          <a:effectLst/>
                          <a:latin typeface="Helvetica" panose="020B0604020202020204" pitchFamily="34" charset="0"/>
                        </a:rPr>
                        <a:t>Programs for Adults with Disabilities</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400" b="0" i="0" u="none" strike="noStrike">
                          <a:solidFill>
                            <a:srgbClr val="000000"/>
                          </a:solidFill>
                          <a:effectLst/>
                          <a:latin typeface="Helvetica" panose="020B0604020202020204" pitchFamily="34" charset="0"/>
                        </a:rPr>
                        <a:t>435</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400" b="0" i="0" u="none" strike="noStrike">
                          <a:solidFill>
                            <a:srgbClr val="000000"/>
                          </a:solidFill>
                          <a:effectLst/>
                          <a:latin typeface="Helvetica" panose="020B0604020202020204" pitchFamily="34" charset="0"/>
                        </a:rPr>
                        <a:t>250</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n-US" sz="1400" b="0" i="0" u="none" strike="noStrike">
                          <a:solidFill>
                            <a:srgbClr val="000000"/>
                          </a:solidFill>
                          <a:effectLst/>
                          <a:latin typeface="Helvetica" panose="020B0604020202020204" pitchFamily="34" charset="0"/>
                        </a:rPr>
                        <a:t>0</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ctr"/>
                      <a:r>
                        <a:rPr lang="en-US" sz="1400" b="0" i="0" u="none" strike="noStrike" dirty="0">
                          <a:solidFill>
                            <a:srgbClr val="000000"/>
                          </a:solidFill>
                          <a:effectLst/>
                          <a:latin typeface="Helvetica" panose="020B0604020202020204" pitchFamily="34" charset="0"/>
                        </a:rPr>
                        <a:t> </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547380">
                <a:tc>
                  <a:txBody>
                    <a:bodyPr/>
                    <a:lstStyle/>
                    <a:p>
                      <a:pPr algn="l" fontAlgn="ctr"/>
                      <a:r>
                        <a:rPr lang="en-US" sz="1400" b="0" i="0" u="none" strike="noStrike">
                          <a:solidFill>
                            <a:srgbClr val="000000"/>
                          </a:solidFill>
                          <a:effectLst/>
                          <a:latin typeface="Helvetica" panose="020B0604020202020204" pitchFamily="34" charset="0"/>
                        </a:rPr>
                        <a:t>Career and Technical Education</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sz="1400" b="0" i="0" u="none" strike="noStrike">
                          <a:solidFill>
                            <a:srgbClr val="000000"/>
                          </a:solidFill>
                          <a:effectLst/>
                          <a:latin typeface="Helvetica" panose="020B0604020202020204" pitchFamily="34" charset="0"/>
                        </a:rPr>
                        <a:t>2333</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ctr"/>
                      <a:r>
                        <a:rPr lang="en-US" sz="1400" b="0" i="0" u="none" strike="noStrike">
                          <a:solidFill>
                            <a:srgbClr val="000000"/>
                          </a:solidFill>
                          <a:effectLst/>
                          <a:latin typeface="Helvetica" panose="020B0604020202020204" pitchFamily="34" charset="0"/>
                        </a:rPr>
                        <a:t>1835</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n-US" sz="1400" b="0" i="0" u="none" strike="noStrike">
                          <a:solidFill>
                            <a:srgbClr val="000000"/>
                          </a:solidFill>
                          <a:effectLst/>
                          <a:latin typeface="Helvetica" panose="020B0604020202020204" pitchFamily="34" charset="0"/>
                        </a:rPr>
                        <a:t>1113</a:t>
                      </a: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tc>
                  <a:txBody>
                    <a:bodyPr/>
                    <a:lstStyle/>
                    <a:p>
                      <a:pPr algn="ctr" fontAlgn="ctr"/>
                      <a:r>
                        <a:rPr lang="en-US" sz="1400" b="0" i="0" u="none" strike="noStrike" dirty="0" smtClean="0">
                          <a:solidFill>
                            <a:srgbClr val="000000"/>
                          </a:solidFill>
                          <a:effectLst/>
                          <a:latin typeface="Helvetica" panose="020B0604020202020204" pitchFamily="34" charset="0"/>
                        </a:rPr>
                        <a:t>61%</a:t>
                      </a:r>
                      <a:endParaRPr lang="en-US" sz="1400" b="0" i="0" u="none" strike="noStrike" dirty="0">
                        <a:solidFill>
                          <a:srgbClr val="000000"/>
                        </a:solidFill>
                        <a:effectLst/>
                        <a:latin typeface="Helvetica" panose="020B0604020202020204" pitchFamily="34" charset="0"/>
                      </a:endParaRPr>
                    </a:p>
                  </a:txBody>
                  <a:tcPr marL="6771" marR="6771" marT="67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403505">
                <a:tc>
                  <a:txBody>
                    <a:bodyPr/>
                    <a:lstStyle/>
                    <a:p>
                      <a:pPr algn="l" fontAlgn="ctr"/>
                      <a:r>
                        <a:rPr lang="en-US" sz="900" b="0" i="0" u="none" strike="noStrike" dirty="0">
                          <a:solidFill>
                            <a:srgbClr val="000000"/>
                          </a:solidFill>
                          <a:effectLst/>
                          <a:latin typeface="Helvetica" panose="020B0604020202020204" pitchFamily="34" charset="0"/>
                        </a:rPr>
                        <a:t> </a:t>
                      </a:r>
                    </a:p>
                  </a:txBody>
                  <a:tcPr marL="6771" marR="6771" marT="677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900" b="0" i="0" u="none" strike="noStrike">
                          <a:solidFill>
                            <a:srgbClr val="000000"/>
                          </a:solidFill>
                          <a:effectLst/>
                          <a:latin typeface="Helvetica" panose="020B0604020202020204" pitchFamily="34" charset="0"/>
                        </a:rPr>
                        <a:t> </a:t>
                      </a:r>
                    </a:p>
                  </a:txBody>
                  <a:tcPr marL="6771" marR="6771" marT="677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900" b="0" i="0" u="none" strike="noStrike">
                          <a:solidFill>
                            <a:srgbClr val="000000"/>
                          </a:solidFill>
                          <a:effectLst/>
                          <a:latin typeface="Helvetica" panose="020B0604020202020204" pitchFamily="34" charset="0"/>
                        </a:rPr>
                        <a:t> </a:t>
                      </a:r>
                    </a:p>
                  </a:txBody>
                  <a:tcPr marL="6771" marR="6771" marT="677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900" b="0" i="0" u="none" strike="noStrike">
                          <a:solidFill>
                            <a:srgbClr val="000000"/>
                          </a:solidFill>
                          <a:effectLst/>
                          <a:latin typeface="Helvetica" panose="020B0604020202020204" pitchFamily="34" charset="0"/>
                        </a:rPr>
                        <a:t> </a:t>
                      </a:r>
                    </a:p>
                  </a:txBody>
                  <a:tcPr marL="6771" marR="6771" marT="677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900" b="0" i="0" u="none" strike="noStrike">
                          <a:solidFill>
                            <a:srgbClr val="000000"/>
                          </a:solidFill>
                          <a:effectLst/>
                          <a:latin typeface="Helvetica" panose="020B0604020202020204" pitchFamily="34" charset="0"/>
                        </a:rPr>
                        <a:t> </a:t>
                      </a:r>
                    </a:p>
                  </a:txBody>
                  <a:tcPr marL="6771" marR="6771" marT="677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900" b="0" i="0" u="none" strike="noStrike">
                          <a:solidFill>
                            <a:srgbClr val="000000"/>
                          </a:solidFill>
                          <a:effectLst/>
                          <a:latin typeface="Helvetica" panose="020B0604020202020204" pitchFamily="34" charset="0"/>
                        </a:rPr>
                        <a:t> </a:t>
                      </a:r>
                    </a:p>
                  </a:txBody>
                  <a:tcPr marL="6771" marR="6771" marT="677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403505">
                <a:tc gridSpan="2">
                  <a:txBody>
                    <a:bodyPr/>
                    <a:lstStyle/>
                    <a:p>
                      <a:pPr algn="l" fontAlgn="b"/>
                      <a:r>
                        <a:rPr lang="en-US" sz="1800" b="0" i="0" u="none" strike="noStrike" dirty="0">
                          <a:solidFill>
                            <a:srgbClr val="000000"/>
                          </a:solidFill>
                          <a:effectLst/>
                          <a:latin typeface="Helvetica" panose="020B0604020202020204" pitchFamily="34" charset="0"/>
                        </a:rPr>
                        <a:t>* For programs currently unable to disaggregate ABE and ASE may provide combined totals.</a:t>
                      </a:r>
                    </a:p>
                  </a:txBody>
                  <a:tcPr marL="6771" marR="6771" marT="6771"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900" b="0" i="0" u="none" strike="noStrike">
                          <a:solidFill>
                            <a:srgbClr val="000000"/>
                          </a:solidFill>
                          <a:effectLst/>
                          <a:latin typeface="Helvetica" panose="020B0604020202020204" pitchFamily="34" charset="0"/>
                        </a:rPr>
                        <a:t> </a:t>
                      </a:r>
                    </a:p>
                  </a:txBody>
                  <a:tcPr marL="6771" marR="6771" marT="6771"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Helvetica" panose="020B0604020202020204" pitchFamily="34" charset="0"/>
                        </a:rPr>
                        <a:t> </a:t>
                      </a:r>
                    </a:p>
                  </a:txBody>
                  <a:tcPr marL="6771" marR="6771" marT="6771" marB="0" anchor="b">
                    <a:lnL>
                      <a:noFill/>
                    </a:lnL>
                    <a:lnR>
                      <a:noFill/>
                    </a:lnR>
                    <a:lnT>
                      <a:noFill/>
                    </a:lnT>
                    <a:lnB>
                      <a:noFill/>
                    </a:lnB>
                    <a:solidFill>
                      <a:srgbClr val="FFFFFF"/>
                    </a:solidFill>
                  </a:tcPr>
                </a:tc>
                <a:tc>
                  <a:txBody>
                    <a:bodyPr/>
                    <a:lstStyle/>
                    <a:p>
                      <a:pPr algn="l" fontAlgn="b"/>
                      <a:r>
                        <a:rPr lang="en-US" sz="900" b="0" i="0" u="none" strike="noStrike">
                          <a:solidFill>
                            <a:srgbClr val="000000"/>
                          </a:solidFill>
                          <a:effectLst/>
                          <a:latin typeface="Helvetica" panose="020B0604020202020204" pitchFamily="34" charset="0"/>
                        </a:rPr>
                        <a:t> </a:t>
                      </a:r>
                    </a:p>
                  </a:txBody>
                  <a:tcPr marL="6771" marR="6771" marT="6771"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effectLst/>
                          <a:latin typeface="Helvetica" panose="020B0604020202020204" pitchFamily="34" charset="0"/>
                        </a:rPr>
                        <a:t> </a:t>
                      </a:r>
                    </a:p>
                  </a:txBody>
                  <a:tcPr marL="6771" marR="6771" marT="6771" marB="0" anchor="b">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375654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5.0 Action Items</a:t>
            </a:r>
            <a:endParaRPr lang="en-US" sz="2800" b="0" i="0" u="none" strike="noStrike" cap="none" baseline="0" dirty="0">
              <a:solidFill>
                <a:schemeClr val="dk2"/>
              </a:solidFill>
              <a:latin typeface="Calibri" panose="020F0502020204030204" pitchFamily="34" charset="0"/>
              <a:ea typeface="Arial Black"/>
              <a:cs typeface="Arial Black"/>
              <a:sym typeface="Arial Black"/>
            </a:endParaRPr>
          </a:p>
        </p:txBody>
      </p:sp>
      <p:sp>
        <p:nvSpPr>
          <p:cNvPr id="2" name="TextBox 1"/>
          <p:cNvSpPr txBox="1"/>
          <p:nvPr/>
        </p:nvSpPr>
        <p:spPr>
          <a:xfrm>
            <a:off x="540327" y="976745"/>
            <a:ext cx="7637318" cy="523220"/>
          </a:xfrm>
          <a:prstGeom prst="rect">
            <a:avLst/>
          </a:prstGeom>
          <a:noFill/>
        </p:spPr>
        <p:txBody>
          <a:bodyPr wrap="square" rtlCol="0">
            <a:spAutoFit/>
          </a:bodyPr>
          <a:lstStyle/>
          <a:p>
            <a:pPr marL="254000"/>
            <a:r>
              <a:rPr lang="en-US" sz="2800" dirty="0" smtClean="0"/>
              <a:t>None</a:t>
            </a:r>
            <a:endParaRPr lang="en-US" sz="2800" dirty="0"/>
          </a:p>
        </p:txBody>
      </p:sp>
    </p:spTree>
    <p:extLst>
      <p:ext uri="{BB962C8B-B14F-4D97-AF65-F5344CB8AC3E}">
        <p14:creationId xmlns:p14="http://schemas.microsoft.com/office/powerpoint/2010/main" val="1102931443"/>
      </p:ext>
    </p:extLst>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457200" y="274637"/>
            <a:ext cx="7619999" cy="2178852"/>
          </a:xfrm>
          <a:prstGeom prst="rect">
            <a:avLst/>
          </a:prstGeom>
          <a:noFill/>
          <a:ln>
            <a:noFill/>
          </a:ln>
        </p:spPr>
        <p:txBody>
          <a:bodyPr lIns="91425" tIns="45700" rIns="91425" bIns="45700" anchor="ctr" anchorCtr="0">
            <a:noAutofit/>
          </a:bodyPr>
          <a:lstStyle/>
          <a:p>
            <a:pPr lvl="0">
              <a:buSzPct val="25000"/>
            </a:pPr>
            <a:r>
              <a:rPr lang="en-US" sz="3200" b="0" i="0" u="none" strike="noStrike" cap="none" baseline="0" dirty="0" smtClean="0">
                <a:solidFill>
                  <a:schemeClr val="dk2"/>
                </a:solidFill>
                <a:latin typeface="Calibri" panose="020F0502020204030204" pitchFamily="34" charset="0"/>
                <a:ea typeface="Arial Black"/>
                <a:cs typeface="Arial Black"/>
                <a:sym typeface="Arial Black"/>
              </a:rPr>
              <a:t>6.0 Discussion Item: </a:t>
            </a:r>
            <a:br>
              <a:rPr lang="en-US" sz="3200" b="0" i="0" u="none" strike="noStrike" cap="none" baseline="0" dirty="0" smtClean="0">
                <a:solidFill>
                  <a:schemeClr val="dk2"/>
                </a:solidFill>
                <a:latin typeface="Calibri" panose="020F0502020204030204" pitchFamily="34" charset="0"/>
                <a:ea typeface="Arial Black"/>
                <a:cs typeface="Arial Black"/>
                <a:sym typeface="Arial Black"/>
              </a:rPr>
            </a:br>
            <a:r>
              <a:rPr lang="en-US" sz="3200" dirty="0">
                <a:solidFill>
                  <a:schemeClr val="dk2"/>
                </a:solidFill>
                <a:latin typeface="Calibri" panose="020F0502020204030204" pitchFamily="34" charset="0"/>
                <a:ea typeface="Arial Black"/>
                <a:cs typeface="Arial Black"/>
                <a:sym typeface="Arial Black"/>
              </a:rPr>
              <a:t/>
            </a:r>
            <a:br>
              <a:rPr lang="en-US" sz="3200" dirty="0">
                <a:solidFill>
                  <a:schemeClr val="dk2"/>
                </a:solidFill>
                <a:latin typeface="Calibri" panose="020F0502020204030204" pitchFamily="34" charset="0"/>
                <a:ea typeface="Arial Black"/>
                <a:cs typeface="Arial Black"/>
                <a:sym typeface="Arial Black"/>
              </a:rPr>
            </a:br>
            <a:r>
              <a:rPr lang="en-US" sz="3200" dirty="0" smtClean="0">
                <a:solidFill>
                  <a:schemeClr val="tx1"/>
                </a:solidFill>
                <a:latin typeface="Calibri" panose="020F0502020204030204" pitchFamily="34" charset="0"/>
                <a:ea typeface="Arial Black"/>
                <a:cs typeface="Arial Black"/>
                <a:sym typeface="Arial Black"/>
              </a:rPr>
              <a:t>Data and Accountability—SAEC Data and Accountability Committee</a:t>
            </a:r>
            <a:br>
              <a:rPr lang="en-US" sz="3200" dirty="0" smtClean="0">
                <a:solidFill>
                  <a:schemeClr val="tx1"/>
                </a:solidFill>
                <a:latin typeface="Calibri" panose="020F0502020204030204" pitchFamily="34" charset="0"/>
                <a:ea typeface="Arial Black"/>
                <a:cs typeface="Arial Black"/>
                <a:sym typeface="Arial Black"/>
              </a:rPr>
            </a:br>
            <a:r>
              <a:rPr lang="en-US" sz="3200" dirty="0">
                <a:solidFill>
                  <a:schemeClr val="tx1"/>
                </a:solidFill>
                <a:latin typeface="Calibri" panose="020F0502020204030204" pitchFamily="34" charset="0"/>
                <a:ea typeface="Arial Black"/>
                <a:cs typeface="Arial Black"/>
                <a:sym typeface="Arial Black"/>
              </a:rPr>
              <a:t/>
            </a:r>
            <a:br>
              <a:rPr lang="en-US" sz="3200" dirty="0">
                <a:solidFill>
                  <a:schemeClr val="tx1"/>
                </a:solidFill>
                <a:latin typeface="Calibri" panose="020F0502020204030204" pitchFamily="34" charset="0"/>
                <a:ea typeface="Arial Black"/>
                <a:cs typeface="Arial Black"/>
                <a:sym typeface="Arial Black"/>
              </a:rPr>
            </a:br>
            <a:endParaRPr lang="en-US" sz="2800" b="0" i="0" u="none" strike="noStrike" cap="none" baseline="0" dirty="0">
              <a:solidFill>
                <a:schemeClr val="dk2"/>
              </a:solidFill>
              <a:latin typeface="Calibri" panose="020F0502020204030204" pitchFamily="34" charset="0"/>
              <a:ea typeface="Arial Black"/>
              <a:cs typeface="Arial Black"/>
              <a:sym typeface="Arial Black"/>
            </a:endParaRPr>
          </a:p>
        </p:txBody>
      </p:sp>
      <p:sp>
        <p:nvSpPr>
          <p:cNvPr id="286" name="Shape 286"/>
          <p:cNvSpPr txBox="1">
            <a:spLocks noGrp="1"/>
          </p:cNvSpPr>
          <p:nvPr>
            <p:ph type="body" idx="1"/>
          </p:nvPr>
        </p:nvSpPr>
        <p:spPr>
          <a:xfrm>
            <a:off x="457199" y="1536191"/>
            <a:ext cx="7718079" cy="4590288"/>
          </a:xfrm>
          <a:prstGeom prst="rect">
            <a:avLst/>
          </a:prstGeom>
          <a:noFill/>
          <a:ln>
            <a:noFill/>
          </a:ln>
        </p:spPr>
        <p:txBody>
          <a:bodyPr lIns="91425" tIns="45700" rIns="91425" bIns="45700" anchor="t" anchorCtr="0">
            <a:noAutofit/>
          </a:bodyPr>
          <a:lstStyle/>
          <a:p>
            <a:pPr marL="533400" lvl="1" indent="0">
              <a:buNone/>
            </a:pPr>
            <a:endParaRPr lang="en-US" sz="4000" dirty="0" smtClean="0"/>
          </a:p>
          <a:p>
            <a:pPr marL="482600" indent="-342900">
              <a:buClr>
                <a:srgbClr val="000000"/>
              </a:buClr>
              <a:buSzPct val="100000"/>
              <a:buFont typeface="Arial" panose="020B0604020202020204" pitchFamily="34" charset="0"/>
              <a:buChar char="•"/>
            </a:pPr>
            <a:r>
              <a:rPr lang="en-US" sz="2400" dirty="0"/>
              <a:t>John Werner, SAEC </a:t>
            </a:r>
            <a:r>
              <a:rPr lang="en-US" sz="2400" dirty="0" smtClean="0"/>
              <a:t>Director</a:t>
            </a:r>
          </a:p>
          <a:p>
            <a:pPr marL="482600" indent="-342900">
              <a:buClr>
                <a:srgbClr val="000000"/>
              </a:buClr>
              <a:buSzPct val="100000"/>
              <a:buFont typeface="Arial" panose="020B0604020202020204" pitchFamily="34" charset="0"/>
              <a:buChar char="•"/>
            </a:pPr>
            <a:r>
              <a:rPr lang="en-US" sz="2400" dirty="0" smtClean="0"/>
              <a:t>Andrew </a:t>
            </a:r>
            <a:r>
              <a:rPr lang="en-US" sz="2400" dirty="0"/>
              <a:t>Carter, College of the </a:t>
            </a:r>
            <a:r>
              <a:rPr lang="en-US" sz="2400" dirty="0" smtClean="0"/>
              <a:t>Sequoias</a:t>
            </a:r>
          </a:p>
          <a:p>
            <a:pPr marL="482600" indent="-342900">
              <a:buClr>
                <a:srgbClr val="000000"/>
              </a:buClr>
              <a:buSzPct val="100000"/>
              <a:buFont typeface="Arial" panose="020B0604020202020204" pitchFamily="34" charset="0"/>
              <a:buChar char="•"/>
            </a:pPr>
            <a:r>
              <a:rPr lang="en-US" sz="2400" dirty="0" smtClean="0"/>
              <a:t>Thad </a:t>
            </a:r>
            <a:r>
              <a:rPr lang="en-US" sz="2400" dirty="0"/>
              <a:t>Russell, Dean CTE College of the </a:t>
            </a:r>
            <a:r>
              <a:rPr lang="en-US" sz="2400" dirty="0" smtClean="0"/>
              <a:t>Sequoias</a:t>
            </a:r>
          </a:p>
          <a:p>
            <a:pPr marL="482600" indent="-342900">
              <a:buClr>
                <a:srgbClr val="000000"/>
              </a:buClr>
              <a:buSzPct val="100000"/>
              <a:buFont typeface="Arial" panose="020B0604020202020204" pitchFamily="34" charset="0"/>
              <a:buChar char="•"/>
            </a:pPr>
            <a:r>
              <a:rPr lang="en-US" sz="2400" dirty="0" smtClean="0"/>
              <a:t>Melissa </a:t>
            </a:r>
            <a:r>
              <a:rPr lang="en-US" sz="2400" dirty="0" err="1"/>
              <a:t>Calvero</a:t>
            </a:r>
            <a:r>
              <a:rPr lang="en-US" sz="2400" dirty="0"/>
              <a:t>, Principal Visalia Adult </a:t>
            </a:r>
            <a:r>
              <a:rPr lang="en-US" sz="2400" dirty="0" smtClean="0"/>
              <a:t>School</a:t>
            </a:r>
          </a:p>
          <a:p>
            <a:pPr marL="482600" indent="-342900">
              <a:buClr>
                <a:srgbClr val="000000"/>
              </a:buClr>
              <a:buSzPct val="100000"/>
              <a:buFont typeface="Arial" panose="020B0604020202020204" pitchFamily="34" charset="0"/>
              <a:buChar char="•"/>
            </a:pPr>
            <a:r>
              <a:rPr lang="en-US" sz="2400" dirty="0" smtClean="0"/>
              <a:t>Heather </a:t>
            </a:r>
            <a:r>
              <a:rPr lang="en-US" sz="2400" dirty="0" err="1"/>
              <a:t>Keran</a:t>
            </a:r>
            <a:r>
              <a:rPr lang="en-US" sz="2400" dirty="0"/>
              <a:t>, Principal Hanford Adult </a:t>
            </a:r>
            <a:r>
              <a:rPr lang="en-US" sz="2400" dirty="0" smtClean="0"/>
              <a:t>School</a:t>
            </a:r>
          </a:p>
          <a:p>
            <a:pPr marL="482600" indent="-342900">
              <a:buClr>
                <a:srgbClr val="000000"/>
              </a:buClr>
              <a:buSzPct val="100000"/>
              <a:buFont typeface="Arial" panose="020B0604020202020204" pitchFamily="34" charset="0"/>
              <a:buChar char="•"/>
            </a:pPr>
            <a:r>
              <a:rPr lang="en-US" sz="2400" dirty="0" err="1" smtClean="0"/>
              <a:t>Larriann</a:t>
            </a:r>
            <a:r>
              <a:rPr lang="en-US" sz="2400" dirty="0" smtClean="0"/>
              <a:t> </a:t>
            </a:r>
            <a:r>
              <a:rPr lang="en-US" sz="2400" dirty="0"/>
              <a:t>Torrez, Director Tulare Adult School</a:t>
            </a:r>
          </a:p>
          <a:p>
            <a:pPr marL="482600" lvl="0" indent="-342900">
              <a:spcBef>
                <a:spcPts val="0"/>
              </a:spcBef>
              <a:buClr>
                <a:srgbClr val="000000"/>
              </a:buClr>
              <a:buSzPct val="100000"/>
              <a:buFont typeface="Arial" panose="020B0604020202020204" pitchFamily="34" charset="0"/>
              <a:buChar char="•"/>
            </a:pPr>
            <a:endParaRPr lang="en-US" sz="24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157767001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dirty="0">
                <a:solidFill>
                  <a:schemeClr val="dk2"/>
                </a:solidFill>
                <a:latin typeface="Calibri" panose="020F0502020204030204" pitchFamily="34" charset="0"/>
                <a:ea typeface="Arial Black"/>
                <a:cs typeface="Arial Black"/>
                <a:sym typeface="Arial Black"/>
              </a:rPr>
              <a:t>3</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.0 Public Comment</a:t>
            </a:r>
            <a:endParaRPr lang="en-US" sz="2800" b="0" i="0" u="none" strike="noStrike" cap="none" baseline="0" dirty="0">
              <a:solidFill>
                <a:schemeClr val="dk2"/>
              </a:solidFill>
              <a:latin typeface="Calibri" panose="020F0502020204030204" pitchFamily="34" charset="0"/>
              <a:ea typeface="Arial Black"/>
              <a:cs typeface="Arial Black"/>
              <a:sym typeface="Arial Black"/>
            </a:endParaRPr>
          </a:p>
        </p:txBody>
      </p:sp>
      <p:pic>
        <p:nvPicPr>
          <p:cNvPr id="5" name="image01.png"/>
          <p:cNvPicPr/>
          <p:nvPr/>
        </p:nvPicPr>
        <p:blipFill>
          <a:blip r:embed="rId3"/>
          <a:srcRect/>
          <a:stretch>
            <a:fillRect/>
          </a:stretch>
        </p:blipFill>
        <p:spPr>
          <a:xfrm>
            <a:off x="1581539" y="931654"/>
            <a:ext cx="4979077" cy="2536166"/>
          </a:xfrm>
          <a:prstGeom prst="rect">
            <a:avLst/>
          </a:prstGeom>
          <a:ln/>
        </p:spPr>
      </p:pic>
    </p:spTree>
    <p:extLst>
      <p:ext uri="{BB962C8B-B14F-4D97-AF65-F5344CB8AC3E}">
        <p14:creationId xmlns:p14="http://schemas.microsoft.com/office/powerpoint/2010/main" val="994398910"/>
      </p:ext>
    </p:extLst>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304800" y="2590800"/>
            <a:ext cx="8153399" cy="904478"/>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Black"/>
              <a:buNone/>
            </a:pPr>
            <a:r>
              <a:rPr lang="en-US" sz="7200" b="0" i="0" u="none" strike="noStrike" cap="none" baseline="0" dirty="0">
                <a:solidFill>
                  <a:schemeClr val="dk2"/>
                </a:solidFill>
                <a:latin typeface="Calibri" panose="020F0502020204030204" pitchFamily="34" charset="0"/>
                <a:ea typeface="Arial Black"/>
                <a:cs typeface="Arial Black"/>
                <a:sym typeface="Arial Black"/>
              </a:rPr>
              <a:t>Thank you!</a:t>
            </a:r>
          </a:p>
        </p:txBody>
      </p:sp>
      <p:sp>
        <p:nvSpPr>
          <p:cNvPr id="293" name="Shape 293"/>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Arial"/>
                <a:ea typeface="Arial"/>
                <a:cs typeface="Arial"/>
                <a:sym typeface="Arial"/>
              </a:rPr>
              <a:t>50</a:t>
            </a:fld>
            <a:endParaRPr lang="en-US" sz="1800" b="0" i="0" u="none" strike="noStrike" cap="none" baseline="0">
              <a:solidFill>
                <a:srgbClr val="FFFFFF"/>
              </a:solidFill>
              <a:latin typeface="Arial"/>
              <a:ea typeface="Arial"/>
              <a:cs typeface="Arial"/>
              <a:sym typeface="Arial"/>
            </a:endParaRPr>
          </a:p>
        </p:txBody>
      </p:sp>
      <p:sp>
        <p:nvSpPr>
          <p:cNvPr id="4" name="Shape 285"/>
          <p:cNvSpPr txBox="1">
            <a:spLocks/>
          </p:cNvSpPr>
          <p:nvPr/>
        </p:nvSpPr>
        <p:spPr>
          <a:xfrm>
            <a:off x="0" y="1"/>
            <a:ext cx="8077199" cy="725213"/>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L="0" marR="0" indent="0" algn="l" rtl="0">
              <a:lnSpc>
                <a:spcPct val="100000"/>
              </a:lnSpc>
              <a:spcBef>
                <a:spcPts val="0"/>
              </a:spcBef>
              <a:spcAft>
                <a:spcPts val="0"/>
              </a:spcAft>
              <a:buClr>
                <a:schemeClr val="dk2"/>
              </a:buClr>
              <a:buFont typeface="Arial Black"/>
              <a:buNone/>
              <a:defRPr sz="1400" b="0" i="0" u="none" strike="noStrike" cap="none" baseline="0">
                <a:solidFill>
                  <a:srgbClr val="000000"/>
                </a:solidFill>
                <a:latin typeface="Arial"/>
                <a:ea typeface="Arial"/>
                <a:cs typeface="Arial"/>
                <a:sym typeface="Arial"/>
                <a:rtl val="0"/>
              </a:defRPr>
            </a:lvl1pPr>
            <a:lvl2pPr marL="0" marR="0" indent="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a:buSzPct val="25000"/>
            </a:pPr>
            <a:r>
              <a:rPr lang="en-US" sz="3200" dirty="0" smtClean="0">
                <a:solidFill>
                  <a:schemeClr val="dk2"/>
                </a:solidFill>
                <a:latin typeface="Calibri" panose="020F0502020204030204" pitchFamily="34" charset="0"/>
                <a:ea typeface="Arial Black"/>
                <a:cs typeface="Arial Black"/>
                <a:sym typeface="Arial Black"/>
              </a:rPr>
              <a:t>Adjournment: Next Meeting 10/4/2016</a:t>
            </a:r>
            <a:endParaRPr lang="en-US" sz="3200" dirty="0">
              <a:solidFill>
                <a:schemeClr val="dk2"/>
              </a:solidFill>
              <a:latin typeface="Calibri" panose="020F0502020204030204" pitchFamily="34" charset="0"/>
              <a:ea typeface="Arial Black"/>
              <a:cs typeface="Arial Black"/>
              <a:sym typeface="Arial Black"/>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5810822"/>
          </a:xfrm>
          <a:prstGeom prst="rect">
            <a:avLst/>
          </a:prstGeom>
        </p:spPr>
        <p:txBody>
          <a:bodyPr wrap="square">
            <a:spAutoFit/>
          </a:bodyPr>
          <a:lstStyle/>
          <a:p>
            <a:r>
              <a:rPr lang="en-US" sz="3200" dirty="0" smtClean="0"/>
              <a:t>4.1</a:t>
            </a:r>
            <a:r>
              <a:rPr lang="en-US" sz="3200" dirty="0"/>
              <a:t>	</a:t>
            </a:r>
            <a:r>
              <a:rPr lang="en-US" sz="3200" dirty="0" smtClean="0"/>
              <a:t>Certificate of Recognition: </a:t>
            </a:r>
          </a:p>
          <a:p>
            <a:r>
              <a:rPr lang="en-US" sz="3200" dirty="0"/>
              <a:t>	</a:t>
            </a:r>
            <a:r>
              <a:rPr lang="en-US" sz="3200" dirty="0" smtClean="0"/>
              <a:t>	</a:t>
            </a:r>
          </a:p>
          <a:p>
            <a:endParaRPr lang="en-US" sz="3200" dirty="0" smtClean="0"/>
          </a:p>
          <a:p>
            <a:pPr algn="ctr"/>
            <a:r>
              <a:rPr lang="en-US" sz="3200" dirty="0" smtClean="0"/>
              <a:t>Bill </a:t>
            </a:r>
            <a:r>
              <a:rPr lang="en-US" sz="3200" dirty="0" err="1" smtClean="0"/>
              <a:t>Edminster</a:t>
            </a:r>
            <a:endParaRPr lang="en-US" sz="3200" dirty="0" smtClean="0"/>
          </a:p>
          <a:p>
            <a:pPr algn="ctr"/>
            <a:endParaRPr lang="en-US" sz="3200" dirty="0"/>
          </a:p>
          <a:p>
            <a:pPr algn="ctr"/>
            <a:r>
              <a:rPr lang="en-US" sz="3200" dirty="0" smtClean="0"/>
              <a:t>ACSA 2016 Career Technical Education Administrator of the Year</a:t>
            </a:r>
          </a:p>
          <a:p>
            <a:endParaRPr lang="en-US" sz="3200" dirty="0"/>
          </a:p>
          <a:p>
            <a:endParaRPr lang="en-US" sz="3200" dirty="0" smtClean="0"/>
          </a:p>
          <a:p>
            <a:endParaRPr lang="en-US" sz="3200" dirty="0"/>
          </a:p>
          <a:p>
            <a:endParaRPr lang="en-US" sz="24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pP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110061902"/>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2966966"/>
          </a:xfrm>
          <a:prstGeom prst="rect">
            <a:avLst/>
          </a:prstGeom>
        </p:spPr>
        <p:txBody>
          <a:bodyPr wrap="square">
            <a:spAutoFit/>
          </a:bodyPr>
          <a:lstStyle/>
          <a:p>
            <a:r>
              <a:rPr lang="en-US" sz="3200" dirty="0" smtClean="0"/>
              <a:t>4.2</a:t>
            </a:r>
            <a:r>
              <a:rPr lang="en-US" sz="3200" dirty="0"/>
              <a:t>	</a:t>
            </a:r>
            <a:r>
              <a:rPr lang="en-US" sz="3200" dirty="0" smtClean="0"/>
              <a:t>SAEC Navigators</a:t>
            </a:r>
          </a:p>
          <a:p>
            <a:endParaRPr lang="en-US" sz="2400" dirty="0" smtClean="0"/>
          </a:p>
          <a:p>
            <a:r>
              <a:rPr lang="en-US" sz="2400" dirty="0" smtClean="0"/>
              <a:t>Carmen Becerra, English as a Second Language</a:t>
            </a:r>
          </a:p>
          <a:p>
            <a:endParaRPr lang="en-US" sz="2400" dirty="0"/>
          </a:p>
          <a:p>
            <a:pPr>
              <a:lnSpc>
                <a:spcPct val="115000"/>
              </a:lnSpc>
            </a:pPr>
            <a:r>
              <a:rPr lang="en-US" sz="2400" dirty="0" smtClean="0">
                <a:latin typeface="Arial" panose="020B0604020202020204" pitchFamily="34" charset="0"/>
                <a:ea typeface="Times New Roman" panose="02020603050405020304" pitchFamily="18" charset="0"/>
                <a:cs typeface="Arial" panose="020B0604020202020204" pitchFamily="34" charset="0"/>
              </a:rPr>
              <a:t>Donald </a:t>
            </a:r>
            <a:r>
              <a:rPr lang="en-US" sz="2400" dirty="0" err="1" smtClean="0">
                <a:latin typeface="Arial" panose="020B0604020202020204" pitchFamily="34" charset="0"/>
                <a:ea typeface="Times New Roman" panose="02020603050405020304" pitchFamily="18" charset="0"/>
                <a:cs typeface="Arial" panose="020B0604020202020204" pitchFamily="34" charset="0"/>
              </a:rPr>
              <a:t>Rhyne</a:t>
            </a:r>
            <a:r>
              <a:rPr lang="en-US" sz="2400" dirty="0" smtClean="0">
                <a:latin typeface="Arial" panose="020B0604020202020204" pitchFamily="34" charset="0"/>
                <a:ea typeface="Times New Roman" panose="02020603050405020304" pitchFamily="18" charset="0"/>
                <a:cs typeface="Arial" panose="020B0604020202020204" pitchFamily="34" charset="0"/>
              </a:rPr>
              <a:t>, Adult Basic Education</a:t>
            </a:r>
          </a:p>
          <a:p>
            <a:pPr>
              <a:lnSpc>
                <a:spcPct val="115000"/>
              </a:lnSpc>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lnSpc>
                <a:spcPct val="115000"/>
              </a:lnSpc>
            </a:pPr>
            <a:r>
              <a:rPr lang="en-US" sz="2400" dirty="0" smtClean="0">
                <a:latin typeface="Arial" panose="020B0604020202020204" pitchFamily="34" charset="0"/>
                <a:ea typeface="Times New Roman" panose="02020603050405020304" pitchFamily="18" charset="0"/>
                <a:cs typeface="Arial" panose="020B0604020202020204" pitchFamily="34" charset="0"/>
              </a:rPr>
              <a:t>Maribel Delgado, CTE: Health Care</a:t>
            </a:r>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80982664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0" y="22578"/>
            <a:ext cx="8381999" cy="772510"/>
          </a:xfrm>
          <a:prstGeom prst="rect">
            <a:avLst/>
          </a:prstGeom>
          <a:noFill/>
          <a:ln>
            <a:noFill/>
          </a:ln>
        </p:spPr>
        <p:txBody>
          <a:bodyPr lIns="91425" tIns="45700" rIns="91425" bIns="45700" anchor="ctr" anchorCtr="0">
            <a:noAutofit/>
          </a:bodyPr>
          <a:lstStyle/>
          <a:p>
            <a:pPr>
              <a:buSzPct val="25000"/>
            </a:pP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4.0</a:t>
            </a:r>
            <a:r>
              <a:rPr lang="en-US" sz="2800" b="0" i="0" u="none" strike="noStrike" cap="none" dirty="0" smtClean="0">
                <a:solidFill>
                  <a:schemeClr val="dk2"/>
                </a:solidFill>
                <a:latin typeface="Calibri" panose="020F0502020204030204" pitchFamily="34" charset="0"/>
                <a:ea typeface="Arial Black"/>
                <a:cs typeface="Arial Black"/>
                <a:sym typeface="Arial Black"/>
              </a:rPr>
              <a:t> </a:t>
            </a:r>
            <a:r>
              <a:rPr lang="en-US" sz="2800" b="0" i="0" u="none" strike="noStrike" cap="none" baseline="0" dirty="0" smtClean="0">
                <a:solidFill>
                  <a:schemeClr val="dk2"/>
                </a:solidFill>
                <a:latin typeface="Calibri" panose="020F0502020204030204" pitchFamily="34" charset="0"/>
                <a:ea typeface="Arial Black"/>
                <a:cs typeface="Arial Black"/>
                <a:sym typeface="Arial Black"/>
              </a:rPr>
              <a:t>Information Items:</a:t>
            </a:r>
            <a:br>
              <a:rPr lang="en-US" sz="2800" b="0" i="0" u="none" strike="noStrike" cap="none" baseline="0" dirty="0" smtClean="0">
                <a:solidFill>
                  <a:schemeClr val="dk2"/>
                </a:solidFill>
                <a:latin typeface="Calibri" panose="020F0502020204030204" pitchFamily="34" charset="0"/>
                <a:ea typeface="Arial Black"/>
                <a:cs typeface="Arial Black"/>
                <a:sym typeface="Arial Black"/>
              </a:rPr>
            </a:br>
            <a:endParaRPr lang="en-US" sz="2800" b="0" i="0" u="none" strike="noStrike" cap="none" baseline="0" dirty="0">
              <a:solidFill>
                <a:schemeClr val="tx1"/>
              </a:solidFill>
              <a:latin typeface="Calibri" panose="020F0502020204030204" pitchFamily="34" charset="0"/>
              <a:ea typeface="Arial Black"/>
              <a:cs typeface="Arial Black"/>
              <a:sym typeface="Arial Black"/>
            </a:endParaRPr>
          </a:p>
        </p:txBody>
      </p:sp>
      <p:sp>
        <p:nvSpPr>
          <p:cNvPr id="2" name="Rectangle 1"/>
          <p:cNvSpPr/>
          <p:nvPr/>
        </p:nvSpPr>
        <p:spPr>
          <a:xfrm>
            <a:off x="272178" y="795088"/>
            <a:ext cx="7837641" cy="1815882"/>
          </a:xfrm>
          <a:prstGeom prst="rect">
            <a:avLst/>
          </a:prstGeom>
        </p:spPr>
        <p:txBody>
          <a:bodyPr wrap="square">
            <a:spAutoFit/>
          </a:bodyPr>
          <a:lstStyle/>
          <a:p>
            <a:r>
              <a:rPr lang="en-US" sz="3200" dirty="0" smtClean="0"/>
              <a:t>4.3 	Doing What Matters: Central Mother   	Lode Regional Consortium</a:t>
            </a:r>
          </a:p>
          <a:p>
            <a:endParaRPr lang="en-US" sz="2400" dirty="0" smtClean="0"/>
          </a:p>
          <a:p>
            <a:r>
              <a:rPr lang="en-US" sz="24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529182770"/>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35701" y="3349672"/>
            <a:ext cx="3738163"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6274" y="1294655"/>
            <a:ext cx="7617019" cy="1712118"/>
          </a:xfrm>
          <a:prstGeom prst="rect">
            <a:avLst/>
          </a:prstGeom>
          <a:solidFill>
            <a:schemeClr val="lt1">
              <a:hueOff val="0"/>
              <a:satOff val="0"/>
              <a:lumOff val="0"/>
            </a:schemeClr>
          </a:solidFill>
        </p:spPr>
      </p:pic>
    </p:spTree>
    <p:extLst>
      <p:ext uri="{BB962C8B-B14F-4D97-AF65-F5344CB8AC3E}">
        <p14:creationId xmlns:p14="http://schemas.microsoft.com/office/powerpoint/2010/main" val="1765642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Adjacency">
  <a:themeElements>
    <a:clrScheme name="Custom 3">
      <a:dk1>
        <a:srgbClr val="2F2B20"/>
      </a:dk1>
      <a:lt1>
        <a:srgbClr val="FFFFFF"/>
      </a:lt1>
      <a:dk2>
        <a:srgbClr val="187072"/>
      </a:dk2>
      <a:lt2>
        <a:srgbClr val="D7D7A1"/>
      </a:lt2>
      <a:accent1>
        <a:srgbClr val="FBB319"/>
      </a:accent1>
      <a:accent2>
        <a:srgbClr val="8FBC8F"/>
      </a:accent2>
      <a:accent3>
        <a:srgbClr val="D2CB6C"/>
      </a:accent3>
      <a:accent4>
        <a:srgbClr val="95A39D"/>
      </a:accent4>
      <a:accent5>
        <a:srgbClr val="C89F5D"/>
      </a:accent5>
      <a:accent6>
        <a:srgbClr val="B1A089"/>
      </a:accent6>
      <a:hlink>
        <a:srgbClr val="187072"/>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Custom 3">
      <a:dk1>
        <a:srgbClr val="2F2B20"/>
      </a:dk1>
      <a:lt1>
        <a:srgbClr val="FFFFFF"/>
      </a:lt1>
      <a:dk2>
        <a:srgbClr val="187072"/>
      </a:dk2>
      <a:lt2>
        <a:srgbClr val="D7D7A1"/>
      </a:lt2>
      <a:accent1>
        <a:srgbClr val="FBB319"/>
      </a:accent1>
      <a:accent2>
        <a:srgbClr val="8FBC8F"/>
      </a:accent2>
      <a:accent3>
        <a:srgbClr val="D2CB6C"/>
      </a:accent3>
      <a:accent4>
        <a:srgbClr val="95A39D"/>
      </a:accent4>
      <a:accent5>
        <a:srgbClr val="C89F5D"/>
      </a:accent5>
      <a:accent6>
        <a:srgbClr val="B1A089"/>
      </a:accent6>
      <a:hlink>
        <a:srgbClr val="187072"/>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Adjacency">
  <a:themeElements>
    <a:clrScheme name="Custom 3">
      <a:dk1>
        <a:srgbClr val="2F2B20"/>
      </a:dk1>
      <a:lt1>
        <a:srgbClr val="FFFFFF"/>
      </a:lt1>
      <a:dk2>
        <a:srgbClr val="187072"/>
      </a:dk2>
      <a:lt2>
        <a:srgbClr val="D7D7A1"/>
      </a:lt2>
      <a:accent1>
        <a:srgbClr val="FBB319"/>
      </a:accent1>
      <a:accent2>
        <a:srgbClr val="8FBC8F"/>
      </a:accent2>
      <a:accent3>
        <a:srgbClr val="D2CB6C"/>
      </a:accent3>
      <a:accent4>
        <a:srgbClr val="95A39D"/>
      </a:accent4>
      <a:accent5>
        <a:srgbClr val="C89F5D"/>
      </a:accent5>
      <a:accent6>
        <a:srgbClr val="B1A089"/>
      </a:accent6>
      <a:hlink>
        <a:srgbClr val="187072"/>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2781</TotalTime>
  <Words>1642</Words>
  <Application>Microsoft Office PowerPoint</Application>
  <PresentationFormat>On-screen Show (4:3)</PresentationFormat>
  <Paragraphs>688</Paragraphs>
  <Slides>50</Slides>
  <Notes>48</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50</vt:i4>
      </vt:variant>
    </vt:vector>
  </HeadingPairs>
  <TitlesOfParts>
    <vt:vector size="60" baseType="lpstr">
      <vt:lpstr>Arial</vt:lpstr>
      <vt:lpstr>Arial Black</vt:lpstr>
      <vt:lpstr>Calibri</vt:lpstr>
      <vt:lpstr>Helvetica</vt:lpstr>
      <vt:lpstr>Times New Roman</vt:lpstr>
      <vt:lpstr>Wingdings</vt:lpstr>
      <vt:lpstr>1_Adjacency</vt:lpstr>
      <vt:lpstr>Adjacency</vt:lpstr>
      <vt:lpstr>3_Adjacency</vt:lpstr>
      <vt:lpstr>1_Office Theme</vt:lpstr>
      <vt:lpstr>Consortium Board Special Meeting 9.6.16</vt:lpstr>
      <vt:lpstr>1.0 Opening Business</vt:lpstr>
      <vt:lpstr>Agenda: 9.6.2016 Consortium Board Meeting</vt:lpstr>
      <vt:lpstr>2.0 Approval Minutes: August 2, 2016</vt:lpstr>
      <vt:lpstr>3.0 Public Comment</vt:lpstr>
      <vt:lpstr>4.0 Information Items: </vt:lpstr>
      <vt:lpstr>4.0 Information Items: </vt:lpstr>
      <vt:lpstr>4.0 Information Items: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4.0 Information Items: </vt:lpstr>
      <vt:lpstr>Total Enrollment and Participation in 2015/16 </vt:lpstr>
      <vt:lpstr>4.0 Information Items: </vt:lpstr>
      <vt:lpstr>PowerPoint Presentation</vt:lpstr>
      <vt:lpstr>5.0 Action Items</vt:lpstr>
      <vt:lpstr>6.0 Discussion Item:   Data and Accountability—SAEC Data and Accountability Committee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Consortium Meeting 8.4.15</dc:title>
  <dc:creator>Werner, John</dc:creator>
  <cp:lastModifiedBy>Marshall, Barbara</cp:lastModifiedBy>
  <cp:revision>231</cp:revision>
  <dcterms:modified xsi:type="dcterms:W3CDTF">2016-09-02T23:03:38Z</dcterms:modified>
</cp:coreProperties>
</file>